
<file path=[Content_Types].xml><?xml version="1.0" encoding="utf-8"?>
<Types xmlns="http://schemas.openxmlformats.org/package/2006/content-types">
  <Default Extension="xml" ContentType="application/xml"/>
  <Default Extension="jpeg" ContentType="image/jpeg"/>
  <Default Extension="png" ContentType="image/png"/>
  <Default Extension="wdp" ContentType="image/vnd.ms-photo"/>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2.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5"/>
  </p:notesMasterIdLst>
  <p:sldIdLst>
    <p:sldId id="265" r:id="rId2"/>
    <p:sldId id="266" r:id="rId3"/>
    <p:sldId id="267" r:id="rId4"/>
    <p:sldId id="268" r:id="rId5"/>
    <p:sldId id="259" r:id="rId6"/>
    <p:sldId id="264" r:id="rId7"/>
    <p:sldId id="256" r:id="rId8"/>
    <p:sldId id="260" r:id="rId9"/>
    <p:sldId id="257" r:id="rId10"/>
    <p:sldId id="262" r:id="rId11"/>
    <p:sldId id="261" r:id="rId12"/>
    <p:sldId id="263" r:id="rId13"/>
    <p:sldId id="269"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6471"/>
    <p:restoredTop sz="83494"/>
  </p:normalViewPr>
  <p:slideViewPr>
    <p:cSldViewPr snapToGrid="0" snapToObjects="1">
      <p:cViewPr>
        <p:scale>
          <a:sx n="70" d="100"/>
          <a:sy n="70" d="100"/>
        </p:scale>
        <p:origin x="1080" y="5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notesMaster" Target="notesMasters/notesMaster1.xml"/><Relationship Id="rId16" Type="http://schemas.openxmlformats.org/officeDocument/2006/relationships/presProps" Target="presProps.xml"/><Relationship Id="rId17" Type="http://schemas.openxmlformats.org/officeDocument/2006/relationships/viewProps" Target="viewProps.xml"/><Relationship Id="rId18" Type="http://schemas.openxmlformats.org/officeDocument/2006/relationships/theme" Target="theme/theme1.xml"/><Relationship Id="rId19"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oleObject" Target="file://localhost/Users/andrewspanjer/Documents/New%20folder%20(2)%20-%20Copy/drift%20data.xlsx" TargetMode="External"/></Relationships>
</file>

<file path=ppt/charts/_rels/chart2.xml.rels><?xml version="1.0" encoding="UTF-8" standalone="yes"?>
<Relationships xmlns="http://schemas.openxmlformats.org/package/2006/relationships"><Relationship Id="rId1" Type="http://schemas.microsoft.com/office/2011/relationships/chartStyle" Target="style2.xml"/><Relationship Id="rId2" Type="http://schemas.microsoft.com/office/2011/relationships/chartColorStyle" Target="colors2.xml"/><Relationship Id="rId3" Type="http://schemas.openxmlformats.org/officeDocument/2006/relationships/oleObject" Target="file://localhost/Users/andrewspanjer/Documents/New%20folder%20(2)%20-%20Copy/drift%20data.xlsx" TargetMode="External"/></Relationships>
</file>

<file path=ppt/charts/_rels/chart3.xml.rels><?xml version="1.0" encoding="UTF-8" standalone="yes"?>
<Relationships xmlns="http://schemas.openxmlformats.org/package/2006/relationships"><Relationship Id="rId1" Type="http://schemas.microsoft.com/office/2011/relationships/chartStyle" Target="style3.xml"/><Relationship Id="rId2" Type="http://schemas.microsoft.com/office/2011/relationships/chartColorStyle" Target="colors3.xml"/><Relationship Id="rId3" Type="http://schemas.openxmlformats.org/officeDocument/2006/relationships/oleObject" Target="file://localhost/Users/andrewspanjer/Documents/Current%20Projects/BioE.R/Model_results_coho_J.xlsx" TargetMode="External"/></Relationships>
</file>

<file path=ppt/charts/_rels/chart4.xml.rels><?xml version="1.0" encoding="UTF-8" standalone="yes"?>
<Relationships xmlns="http://schemas.openxmlformats.org/package/2006/relationships"><Relationship Id="rId1" Type="http://schemas.microsoft.com/office/2011/relationships/chartStyle" Target="style4.xml"/><Relationship Id="rId2" Type="http://schemas.microsoft.com/office/2011/relationships/chartColorStyle" Target="colors4.xml"/><Relationship Id="rId3" Type="http://schemas.openxmlformats.org/officeDocument/2006/relationships/oleObject" Target="file://localhost/Users/andrewspanjer/Documents/Current%20Projects/Thesis/Essential%20Data%20for%20Thesis/PNSQA_FISH_DATA.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v>June</c:v>
          </c:tx>
          <c:spPr>
            <a:solidFill>
              <a:schemeClr val="accent1"/>
            </a:solidFill>
            <a:ln>
              <a:noFill/>
            </a:ln>
            <a:effectLst/>
          </c:spPr>
          <c:invertIfNegative val="0"/>
          <c:cat>
            <c:strRef>
              <c:f>Sheet2!$A$3:$A$12</c:f>
              <c:strCache>
                <c:ptCount val="10"/>
                <c:pt idx="0">
                  <c:v>EF Dairy</c:v>
                </c:pt>
                <c:pt idx="1">
                  <c:v>Coulter</c:v>
                </c:pt>
                <c:pt idx="2">
                  <c:v>Issaquah</c:v>
                </c:pt>
                <c:pt idx="3">
                  <c:v>Harris</c:v>
                </c:pt>
                <c:pt idx="4">
                  <c:v>Church</c:v>
                </c:pt>
                <c:pt idx="5">
                  <c:v>May</c:v>
                </c:pt>
                <c:pt idx="6">
                  <c:v>Woodland</c:v>
                </c:pt>
                <c:pt idx="7">
                  <c:v>Jenkins</c:v>
                </c:pt>
                <c:pt idx="8">
                  <c:v>Longfellow</c:v>
                </c:pt>
                <c:pt idx="9">
                  <c:v>Swamp</c:v>
                </c:pt>
              </c:strCache>
            </c:strRef>
          </c:cat>
          <c:val>
            <c:numRef>
              <c:f>Sheet2!$I$3:$I$12</c:f>
              <c:numCache>
                <c:formatCode>General</c:formatCode>
                <c:ptCount val="10"/>
                <c:pt idx="0">
                  <c:v>0.0334535891563226</c:v>
                </c:pt>
                <c:pt idx="1">
                  <c:v>0.0127576225969315</c:v>
                </c:pt>
                <c:pt idx="2">
                  <c:v>0.0829374382513631</c:v>
                </c:pt>
                <c:pt idx="3">
                  <c:v>0.0176994834091247</c:v>
                </c:pt>
                <c:pt idx="4">
                  <c:v>0.050203181237664</c:v>
                </c:pt>
                <c:pt idx="5">
                  <c:v>0.102699704999821</c:v>
                </c:pt>
                <c:pt idx="6">
                  <c:v>0.0367424642074705</c:v>
                </c:pt>
                <c:pt idx="7">
                  <c:v>0.00150625428724502</c:v>
                </c:pt>
                <c:pt idx="8">
                  <c:v>0.203352092670787</c:v>
                </c:pt>
                <c:pt idx="9">
                  <c:v>0.00813143336636633</c:v>
                </c:pt>
              </c:numCache>
            </c:numRef>
          </c:val>
        </c:ser>
        <c:ser>
          <c:idx val="1"/>
          <c:order val="1"/>
          <c:tx>
            <c:v>August</c:v>
          </c:tx>
          <c:spPr>
            <a:solidFill>
              <a:schemeClr val="accent2"/>
            </a:solidFill>
            <a:ln>
              <a:noFill/>
            </a:ln>
            <a:effectLst/>
          </c:spPr>
          <c:invertIfNegative val="0"/>
          <c:cat>
            <c:strRef>
              <c:f>Sheet2!$A$3:$A$12</c:f>
              <c:strCache>
                <c:ptCount val="10"/>
                <c:pt idx="0">
                  <c:v>EF Dairy</c:v>
                </c:pt>
                <c:pt idx="1">
                  <c:v>Coulter</c:v>
                </c:pt>
                <c:pt idx="2">
                  <c:v>Issaquah</c:v>
                </c:pt>
                <c:pt idx="3">
                  <c:v>Harris</c:v>
                </c:pt>
                <c:pt idx="4">
                  <c:v>Church</c:v>
                </c:pt>
                <c:pt idx="5">
                  <c:v>May</c:v>
                </c:pt>
                <c:pt idx="6">
                  <c:v>Woodland</c:v>
                </c:pt>
                <c:pt idx="7">
                  <c:v>Jenkins</c:v>
                </c:pt>
                <c:pt idx="8">
                  <c:v>Longfellow</c:v>
                </c:pt>
                <c:pt idx="9">
                  <c:v>Swamp</c:v>
                </c:pt>
              </c:strCache>
            </c:strRef>
          </c:cat>
          <c:val>
            <c:numRef>
              <c:f>Sheet2!$J$3:$J$12</c:f>
              <c:numCache>
                <c:formatCode>General</c:formatCode>
                <c:ptCount val="10"/>
                <c:pt idx="1">
                  <c:v>0.0150986820511038</c:v>
                </c:pt>
                <c:pt idx="2">
                  <c:v>0.0582960229049515</c:v>
                </c:pt>
                <c:pt idx="3">
                  <c:v>0.0184686705548078</c:v>
                </c:pt>
                <c:pt idx="5">
                  <c:v>0.0141833572818001</c:v>
                </c:pt>
                <c:pt idx="7">
                  <c:v>0.0367011204157043</c:v>
                </c:pt>
                <c:pt idx="9">
                  <c:v>0.101316872427984</c:v>
                </c:pt>
              </c:numCache>
            </c:numRef>
          </c:val>
        </c:ser>
        <c:ser>
          <c:idx val="2"/>
          <c:order val="2"/>
          <c:tx>
            <c:v>September</c:v>
          </c:tx>
          <c:spPr>
            <a:solidFill>
              <a:schemeClr val="accent3"/>
            </a:solidFill>
            <a:ln>
              <a:noFill/>
            </a:ln>
            <a:effectLst/>
          </c:spPr>
          <c:invertIfNegative val="0"/>
          <c:cat>
            <c:strRef>
              <c:f>Sheet2!$A$3:$A$12</c:f>
              <c:strCache>
                <c:ptCount val="10"/>
                <c:pt idx="0">
                  <c:v>EF Dairy</c:v>
                </c:pt>
                <c:pt idx="1">
                  <c:v>Coulter</c:v>
                </c:pt>
                <c:pt idx="2">
                  <c:v>Issaquah</c:v>
                </c:pt>
                <c:pt idx="3">
                  <c:v>Harris</c:v>
                </c:pt>
                <c:pt idx="4">
                  <c:v>Church</c:v>
                </c:pt>
                <c:pt idx="5">
                  <c:v>May</c:v>
                </c:pt>
                <c:pt idx="6">
                  <c:v>Woodland</c:v>
                </c:pt>
                <c:pt idx="7">
                  <c:v>Jenkins</c:v>
                </c:pt>
                <c:pt idx="8">
                  <c:v>Longfellow</c:v>
                </c:pt>
                <c:pt idx="9">
                  <c:v>Swamp</c:v>
                </c:pt>
              </c:strCache>
            </c:strRef>
          </c:cat>
          <c:val>
            <c:numRef>
              <c:f>Sheet2!$K$3:$K$12</c:f>
              <c:numCache>
                <c:formatCode>General</c:formatCode>
                <c:ptCount val="10"/>
                <c:pt idx="1">
                  <c:v>0.0155064153691826</c:v>
                </c:pt>
                <c:pt idx="2">
                  <c:v>0.0282121521784556</c:v>
                </c:pt>
                <c:pt idx="3">
                  <c:v>0.0130301987887127</c:v>
                </c:pt>
                <c:pt idx="5">
                  <c:v>0.0240738389779903</c:v>
                </c:pt>
                <c:pt idx="7">
                  <c:v>0.0164564785589258</c:v>
                </c:pt>
                <c:pt idx="9">
                  <c:v>0.0162195728478112</c:v>
                </c:pt>
              </c:numCache>
            </c:numRef>
          </c:val>
        </c:ser>
        <c:dLbls>
          <c:showLegendKey val="0"/>
          <c:showVal val="0"/>
          <c:showCatName val="0"/>
          <c:showSerName val="0"/>
          <c:showPercent val="0"/>
          <c:showBubbleSize val="0"/>
        </c:dLbls>
        <c:gapWidth val="219"/>
        <c:overlap val="-27"/>
        <c:axId val="2123010496"/>
        <c:axId val="2089719264"/>
      </c:barChart>
      <c:catAx>
        <c:axId val="2123010496"/>
        <c:scaling>
          <c:orientation val="minMax"/>
        </c:scaling>
        <c:delete val="0"/>
        <c:axPos val="b"/>
        <c:numFmt formatCode="General" sourceLinked="0"/>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2089719264"/>
        <c:crosses val="autoZero"/>
        <c:auto val="1"/>
        <c:lblAlgn val="ctr"/>
        <c:lblOffset val="100"/>
        <c:noMultiLvlLbl val="0"/>
      </c:catAx>
      <c:valAx>
        <c:axId val="2089719264"/>
        <c:scaling>
          <c:orientation val="minMax"/>
          <c:max val="0.2"/>
        </c:scaling>
        <c:delete val="0"/>
        <c:axPos val="l"/>
        <c:title>
          <c:tx>
            <c:rich>
              <a:bodyPr rot="0" spcFirstLastPara="1" vertOverflow="ellipsis"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sz="1800" dirty="0"/>
                  <a:t>Drift Density (</a:t>
                </a:r>
                <a:r>
                  <a:rPr lang="en-US" sz="1800" dirty="0" smtClean="0"/>
                  <a:t>mg*</a:t>
                </a:r>
                <a:r>
                  <a:rPr lang="en-US" sz="1800" dirty="0" err="1" smtClean="0"/>
                  <a:t>cfs</a:t>
                </a:r>
                <a:r>
                  <a:rPr lang="en-US" sz="1800" dirty="0" smtClean="0"/>
                  <a:t>)</a:t>
                </a:r>
                <a:endParaRPr lang="en-US" sz="1800" dirty="0"/>
              </a:p>
            </c:rich>
          </c:tx>
          <c:overlay val="0"/>
          <c:spPr>
            <a:noFill/>
            <a:ln>
              <a:noFill/>
            </a:ln>
            <a:effectLst/>
          </c:spPr>
          <c:txPr>
            <a:bodyPr rot="0" spcFirstLastPara="1" vertOverflow="ellipsis"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0"/>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212301049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2000" b="0" i="0" baseline="0" dirty="0" smtClean="0">
                <a:effectLst/>
              </a:rPr>
              <a:t>Drift Density vs %</a:t>
            </a:r>
            <a:r>
              <a:rPr lang="en-US" sz="2000" b="0" i="0" baseline="0" dirty="0" err="1" smtClean="0">
                <a:effectLst/>
              </a:rPr>
              <a:t>Cmax</a:t>
            </a:r>
            <a:r>
              <a:rPr lang="en-US" sz="2000" b="0" i="0" baseline="0" dirty="0" smtClean="0">
                <a:effectLst/>
              </a:rPr>
              <a:t> September</a:t>
            </a:r>
            <a:endParaRPr lang="en-US" sz="2000" dirty="0">
              <a:effectLst/>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94089294230237"/>
          <c:y val="0.153205615484605"/>
          <c:w val="0.727441933548824"/>
          <c:h val="0.641209570255218"/>
        </c:manualLayout>
      </c:layout>
      <c:scatterChart>
        <c:scatterStyle val="lineMarker"/>
        <c:varyColors val="0"/>
        <c:ser>
          <c:idx val="0"/>
          <c:order val="0"/>
          <c:spPr>
            <a:ln w="31750" cap="rnd">
              <a:noFill/>
              <a:round/>
            </a:ln>
            <a:effectLst/>
          </c:spPr>
          <c:marker>
            <c:symbol val="circle"/>
            <c:size val="8"/>
            <c:spPr>
              <a:solidFill>
                <a:schemeClr val="accent1"/>
              </a:solidFill>
              <a:ln w="9525">
                <a:solidFill>
                  <a:schemeClr val="accent1"/>
                </a:solidFill>
              </a:ln>
              <a:effectLst/>
            </c:spPr>
          </c:marker>
          <c:trendline>
            <c:spPr>
              <a:ln w="19050" cap="rnd">
                <a:solidFill>
                  <a:schemeClr val="accent1"/>
                </a:solidFill>
                <a:prstDash val="sysDot"/>
              </a:ln>
              <a:effectLst/>
            </c:spPr>
            <c:trendlineType val="linear"/>
            <c:dispRSqr val="0"/>
            <c:dispEq val="0"/>
          </c:trendline>
          <c:xVal>
            <c:numRef>
              <c:f>Sheet1!$B$1:$B$6</c:f>
              <c:numCache>
                <c:formatCode>General</c:formatCode>
                <c:ptCount val="6"/>
                <c:pt idx="0">
                  <c:v>0.0155064153691826</c:v>
                </c:pt>
                <c:pt idx="1">
                  <c:v>0.0282121521784556</c:v>
                </c:pt>
                <c:pt idx="2">
                  <c:v>0.0130301987887127</c:v>
                </c:pt>
                <c:pt idx="3">
                  <c:v>0.0240738389779903</c:v>
                </c:pt>
                <c:pt idx="4">
                  <c:v>0.0164564785589258</c:v>
                </c:pt>
                <c:pt idx="5">
                  <c:v>0.0162195728478112</c:v>
                </c:pt>
              </c:numCache>
            </c:numRef>
          </c:xVal>
          <c:yVal>
            <c:numRef>
              <c:f>Sheet1!$C$1:$C$6</c:f>
              <c:numCache>
                <c:formatCode>General</c:formatCode>
                <c:ptCount val="6"/>
                <c:pt idx="0">
                  <c:v>0.296864766666667</c:v>
                </c:pt>
                <c:pt idx="1">
                  <c:v>0.439174683333333</c:v>
                </c:pt>
                <c:pt idx="2">
                  <c:v>0.280831133333333</c:v>
                </c:pt>
                <c:pt idx="3">
                  <c:v>0.25690025</c:v>
                </c:pt>
                <c:pt idx="4">
                  <c:v>0.3486146</c:v>
                </c:pt>
                <c:pt idx="5">
                  <c:v>0.311298183333333</c:v>
                </c:pt>
              </c:numCache>
            </c:numRef>
          </c:yVal>
          <c:smooth val="0"/>
        </c:ser>
        <c:dLbls>
          <c:showLegendKey val="0"/>
          <c:showVal val="0"/>
          <c:showCatName val="0"/>
          <c:showSerName val="0"/>
          <c:showPercent val="0"/>
          <c:showBubbleSize val="0"/>
        </c:dLbls>
        <c:axId val="2124877536"/>
        <c:axId val="2124883760"/>
      </c:scatterChart>
      <c:valAx>
        <c:axId val="2124877536"/>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sz="1800" b="0" i="0" baseline="0" dirty="0" smtClean="0">
                    <a:effectLst/>
                  </a:rPr>
                  <a:t>Drift Density (mg*</a:t>
                </a:r>
                <a:r>
                  <a:rPr lang="en-US" sz="1800" b="0" i="0" baseline="0" dirty="0" err="1" smtClean="0">
                    <a:effectLst/>
                  </a:rPr>
                  <a:t>cfs</a:t>
                </a:r>
                <a:r>
                  <a:rPr lang="en-US" sz="1800" b="0" i="0" baseline="0" dirty="0" smtClean="0">
                    <a:effectLst/>
                  </a:rPr>
                  <a:t>)</a:t>
                </a:r>
                <a:endParaRPr lang="en-US" dirty="0">
                  <a:effectLst/>
                </a:endParaRP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2124883760"/>
        <c:crosses val="autoZero"/>
        <c:crossBetween val="midCat"/>
      </c:valAx>
      <c:valAx>
        <c:axId val="2124883760"/>
        <c:scaling>
          <c:orientation val="minMax"/>
        </c:scaling>
        <c:delete val="0"/>
        <c:axPos val="l"/>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sz="2000" dirty="0" smtClean="0"/>
                  <a:t>%</a:t>
                </a:r>
                <a:r>
                  <a:rPr lang="en-US" sz="2000" dirty="0" err="1" smtClean="0"/>
                  <a:t>Cmax</a:t>
                </a:r>
                <a:endParaRPr lang="en-US" sz="2000" dirty="0"/>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2124877536"/>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2000" b="0" i="0" baseline="0" dirty="0" smtClean="0">
                <a:effectLst/>
              </a:rPr>
              <a:t>Drift Density vs %</a:t>
            </a:r>
            <a:r>
              <a:rPr lang="en-US" sz="2000" b="0" i="0" baseline="0" dirty="0" err="1" smtClean="0">
                <a:effectLst/>
              </a:rPr>
              <a:t>Cmax</a:t>
            </a:r>
            <a:r>
              <a:rPr lang="en-US" sz="2000" b="0" i="0" baseline="0" dirty="0" smtClean="0">
                <a:effectLst/>
              </a:rPr>
              <a:t> June</a:t>
            </a:r>
            <a:endParaRPr lang="en-US" sz="2000" dirty="0">
              <a:effectLst/>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201640212023871"/>
          <c:y val="0.139041394511842"/>
          <c:w val="0.748740111232769"/>
          <c:h val="0.646248390073803"/>
        </c:manualLayout>
      </c:layout>
      <c:scatterChart>
        <c:scatterStyle val="lineMarker"/>
        <c:varyColors val="0"/>
        <c:ser>
          <c:idx val="0"/>
          <c:order val="0"/>
          <c:spPr>
            <a:ln w="25400" cap="rnd">
              <a:noFill/>
              <a:round/>
            </a:ln>
            <a:effectLst/>
          </c:spPr>
          <c:marker>
            <c:symbol val="circle"/>
            <c:size val="8"/>
            <c:spPr>
              <a:solidFill>
                <a:schemeClr val="accent1"/>
              </a:solidFill>
              <a:ln w="9525">
                <a:solidFill>
                  <a:schemeClr val="accent1"/>
                </a:solidFill>
              </a:ln>
              <a:effectLst/>
            </c:spPr>
          </c:marker>
          <c:trendline>
            <c:spPr>
              <a:ln w="19050" cap="rnd">
                <a:solidFill>
                  <a:schemeClr val="accent1"/>
                </a:solidFill>
                <a:prstDash val="sysDot"/>
              </a:ln>
              <a:effectLst/>
            </c:spPr>
            <c:trendlineType val="linear"/>
            <c:dispRSqr val="0"/>
            <c:dispEq val="0"/>
          </c:trendline>
          <c:xVal>
            <c:numRef>
              <c:f>Sheet1!$I$4:$I$13</c:f>
              <c:numCache>
                <c:formatCode>General</c:formatCode>
                <c:ptCount val="10"/>
                <c:pt idx="0">
                  <c:v>0.0334535891563226</c:v>
                </c:pt>
                <c:pt idx="1">
                  <c:v>0.0127576225969315</c:v>
                </c:pt>
                <c:pt idx="2">
                  <c:v>0.0829374382513631</c:v>
                </c:pt>
                <c:pt idx="3">
                  <c:v>0.0176994834091247</c:v>
                </c:pt>
                <c:pt idx="4">
                  <c:v>0.050203181237664</c:v>
                </c:pt>
                <c:pt idx="5">
                  <c:v>0.102699704999821</c:v>
                </c:pt>
                <c:pt idx="6">
                  <c:v>0.0367424642074705</c:v>
                </c:pt>
                <c:pt idx="7">
                  <c:v>0.00150625428724502</c:v>
                </c:pt>
                <c:pt idx="8">
                  <c:v>0.203352092670787</c:v>
                </c:pt>
                <c:pt idx="9">
                  <c:v>0.00813143336636633</c:v>
                </c:pt>
              </c:numCache>
            </c:numRef>
          </c:xVal>
          <c:yVal>
            <c:numRef>
              <c:f>Sheet1!$G$4:$G$13</c:f>
              <c:numCache>
                <c:formatCode>General</c:formatCode>
                <c:ptCount val="10"/>
                <c:pt idx="0">
                  <c:v>0.28607056</c:v>
                </c:pt>
                <c:pt idx="1">
                  <c:v>0.360189611111111</c:v>
                </c:pt>
                <c:pt idx="2">
                  <c:v>0.29928969</c:v>
                </c:pt>
                <c:pt idx="3">
                  <c:v>0.26033601</c:v>
                </c:pt>
                <c:pt idx="4">
                  <c:v>0.33848047</c:v>
                </c:pt>
                <c:pt idx="5">
                  <c:v>0.222147833333333</c:v>
                </c:pt>
                <c:pt idx="6">
                  <c:v>0.35187205</c:v>
                </c:pt>
                <c:pt idx="7">
                  <c:v>0.36985057</c:v>
                </c:pt>
                <c:pt idx="8">
                  <c:v>0.44229952</c:v>
                </c:pt>
                <c:pt idx="9">
                  <c:v>0.36615484</c:v>
                </c:pt>
              </c:numCache>
            </c:numRef>
          </c:yVal>
          <c:smooth val="0"/>
        </c:ser>
        <c:dLbls>
          <c:showLegendKey val="0"/>
          <c:showVal val="0"/>
          <c:showCatName val="0"/>
          <c:showSerName val="0"/>
          <c:showPercent val="0"/>
          <c:showBubbleSize val="0"/>
        </c:dLbls>
        <c:axId val="2124955632"/>
        <c:axId val="2124974192"/>
      </c:scatterChart>
      <c:valAx>
        <c:axId val="2124955632"/>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sz="1800" b="0" i="0" baseline="0" dirty="0" smtClean="0">
                    <a:effectLst/>
                  </a:rPr>
                  <a:t>Drift Density (mg*</a:t>
                </a:r>
                <a:r>
                  <a:rPr lang="en-US" sz="1800" b="0" i="0" baseline="0" dirty="0" err="1" smtClean="0">
                    <a:effectLst/>
                  </a:rPr>
                  <a:t>cfs</a:t>
                </a:r>
                <a:r>
                  <a:rPr lang="en-US" sz="1800" b="0" i="0" baseline="0" dirty="0" smtClean="0">
                    <a:effectLst/>
                  </a:rPr>
                  <a:t>)</a:t>
                </a:r>
                <a:endParaRPr lang="en-US" dirty="0">
                  <a:effectLst/>
                </a:endParaRP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2124974192"/>
        <c:crosses val="autoZero"/>
        <c:crossBetween val="midCat"/>
      </c:valAx>
      <c:valAx>
        <c:axId val="2124974192"/>
        <c:scaling>
          <c:orientation val="minMax"/>
        </c:scaling>
        <c:delete val="0"/>
        <c:axPos val="l"/>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sz="2000" dirty="0" smtClean="0"/>
                  <a:t>%</a:t>
                </a:r>
                <a:r>
                  <a:rPr lang="en-US" sz="2000" dirty="0" err="1" smtClean="0"/>
                  <a:t>Cmax</a:t>
                </a:r>
                <a:endParaRPr lang="en-US" sz="2000" dirty="0"/>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2124955632"/>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159781112266627"/>
          <c:y val="0.0449535842801384"/>
          <c:w val="0.793488407699038"/>
          <c:h val="0.722669874599008"/>
        </c:manualLayout>
      </c:layout>
      <c:scatterChart>
        <c:scatterStyle val="lineMarker"/>
        <c:varyColors val="0"/>
        <c:ser>
          <c:idx val="0"/>
          <c:order val="0"/>
          <c:spPr>
            <a:ln w="3175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linear"/>
            <c:dispRSqr val="1"/>
            <c:dispEq val="0"/>
            <c:trendlineLbl>
              <c:layout>
                <c:manualLayout>
                  <c:x val="-0.00622096766206111"/>
                  <c:y val="0.0606664495455845"/>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[1]glm.csv!$F$2:$F$11</c:f>
              <c:numCache>
                <c:formatCode>General</c:formatCode>
                <c:ptCount val="10"/>
                <c:pt idx="0">
                  <c:v>190.0</c:v>
                </c:pt>
                <c:pt idx="1">
                  <c:v>67.0</c:v>
                </c:pt>
                <c:pt idx="2">
                  <c:v>71.0</c:v>
                </c:pt>
                <c:pt idx="3">
                  <c:v>132.0</c:v>
                </c:pt>
                <c:pt idx="4">
                  <c:v>110.0</c:v>
                </c:pt>
                <c:pt idx="5">
                  <c:v>96.0</c:v>
                </c:pt>
                <c:pt idx="6">
                  <c:v>54.0</c:v>
                </c:pt>
                <c:pt idx="7">
                  <c:v>36.0</c:v>
                </c:pt>
                <c:pt idx="8">
                  <c:v>13.0</c:v>
                </c:pt>
                <c:pt idx="9">
                  <c:v>85.0</c:v>
                </c:pt>
              </c:numCache>
            </c:numRef>
          </c:xVal>
          <c:yVal>
            <c:numRef>
              <c:f>[1]glm.csv!$B$2:$B$11</c:f>
              <c:numCache>
                <c:formatCode>General</c:formatCode>
                <c:ptCount val="10"/>
                <c:pt idx="0">
                  <c:v>0.28607056</c:v>
                </c:pt>
                <c:pt idx="1">
                  <c:v>0.360189611111111</c:v>
                </c:pt>
                <c:pt idx="2">
                  <c:v>0.29928969</c:v>
                </c:pt>
                <c:pt idx="3">
                  <c:v>0.26033601</c:v>
                </c:pt>
                <c:pt idx="4">
                  <c:v>0.33848047</c:v>
                </c:pt>
                <c:pt idx="5">
                  <c:v>0.222147833333333</c:v>
                </c:pt>
                <c:pt idx="6">
                  <c:v>0.35187205</c:v>
                </c:pt>
                <c:pt idx="7">
                  <c:v>0.36985057</c:v>
                </c:pt>
                <c:pt idx="8">
                  <c:v>0.44229952</c:v>
                </c:pt>
                <c:pt idx="9">
                  <c:v>0.36615484</c:v>
                </c:pt>
              </c:numCache>
            </c:numRef>
          </c:yVal>
          <c:smooth val="0"/>
        </c:ser>
        <c:dLbls>
          <c:showLegendKey val="0"/>
          <c:showVal val="0"/>
          <c:showCatName val="0"/>
          <c:showSerName val="0"/>
          <c:showPercent val="0"/>
          <c:showBubbleSize val="0"/>
        </c:dLbls>
        <c:axId val="2064128640"/>
        <c:axId val="2071657264"/>
      </c:scatterChart>
      <c:valAx>
        <c:axId val="2064128640"/>
        <c:scaling>
          <c:orientation val="minMax"/>
        </c:scaling>
        <c:delete val="0"/>
        <c:axPos val="b"/>
        <c:title>
          <c:tx>
            <c:rich>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r>
                  <a:rPr lang="en-US" sz="1800"/>
                  <a:t># of Salmonids in Reach</a:t>
                </a:r>
              </a:p>
            </c:rich>
          </c:tx>
          <c:overlay val="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title>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2071657264"/>
        <c:crosses val="autoZero"/>
        <c:crossBetween val="midCat"/>
      </c:valAx>
      <c:valAx>
        <c:axId val="2071657264"/>
        <c:scaling>
          <c:orientation val="minMax"/>
        </c:scaling>
        <c:delete val="0"/>
        <c:axPos val="l"/>
        <c:title>
          <c:tx>
            <c:rich>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r>
                  <a:rPr lang="en-US" sz="1800"/>
                  <a:t>%Cmax</a:t>
                </a:r>
              </a:p>
            </c:rich>
          </c:tx>
          <c:overlay val="0"/>
          <c:spPr>
            <a:noFill/>
            <a:ln>
              <a:noFill/>
            </a:ln>
            <a:effectLst/>
          </c:spPr>
          <c:txPr>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title>
        <c:numFmt formatCode="General"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2064128640"/>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2ED8EAB-4D79-724F-A9AE-89CB6E8ADB8D}" type="datetimeFigureOut">
              <a:rPr lang="en-US" smtClean="0"/>
              <a:t>11/30/16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33F016-0DE2-2C4C-931A-231E964F594A}" type="slidenum">
              <a:rPr lang="en-US" smtClean="0"/>
              <a:t>‹#›</a:t>
            </a:fld>
            <a:endParaRPr lang="en-US"/>
          </a:p>
        </p:txBody>
      </p:sp>
    </p:spTree>
    <p:extLst>
      <p:ext uri="{BB962C8B-B14F-4D97-AF65-F5344CB8AC3E}">
        <p14:creationId xmlns:p14="http://schemas.microsoft.com/office/powerpoint/2010/main" val="6511971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Quick overview of National Water Quality Assessment Program</a:t>
            </a:r>
          </a:p>
          <a:p>
            <a:r>
              <a:rPr lang="en-US" dirty="0" smtClean="0"/>
              <a:t>Regional study throughout the Puget sound looking at urban impacted perennial streams</a:t>
            </a:r>
          </a:p>
          <a:p>
            <a:r>
              <a:rPr lang="en-US" dirty="0" smtClean="0"/>
              <a:t>Weekly water quality for 10 weeks April-June.</a:t>
            </a:r>
            <a:r>
              <a:rPr lang="en-US" baseline="0" dirty="0" smtClean="0"/>
              <a:t> Sampled water for pesticides, pharmaceuticals, metals, and persistant organics (ie PAHS, PCBS, Flame Retardants, etc.)</a:t>
            </a:r>
          </a:p>
          <a:p>
            <a:r>
              <a:rPr lang="en-US" baseline="0" dirty="0" smtClean="0"/>
              <a:t>Ended with one time habitat assessment at all 88 sites. This included physical measures including slope and gradient, streambed composition, and benthic samples to assess bug community. </a:t>
            </a:r>
          </a:p>
          <a:p>
            <a:r>
              <a:rPr lang="en-US" baseline="0" dirty="0" smtClean="0"/>
              <a:t>For the NW regions the USGS wanted to add a fish health component, to assess the potential impacts of urbanization on Salmonids.</a:t>
            </a:r>
          </a:p>
          <a:p>
            <a:r>
              <a:rPr lang="en-US" baseline="0" dirty="0" smtClean="0"/>
              <a:t>Which is where this study comes in. </a:t>
            </a:r>
          </a:p>
          <a:p>
            <a:endParaRPr lang="en-US" baseline="0" dirty="0" smtClean="0"/>
          </a:p>
          <a:p>
            <a:r>
              <a:rPr lang="en-US" baseline="0" dirty="0" smtClean="0"/>
              <a:t>3/24/2016- revise to give NAQWA overview and how study fits within this framework</a:t>
            </a:r>
          </a:p>
          <a:p>
            <a:endParaRPr lang="en-US" baseline="0" dirty="0" smtClean="0"/>
          </a:p>
          <a:p>
            <a:r>
              <a:rPr lang="en-US" baseline="0" dirty="0" smtClean="0"/>
              <a:t>Notes on the talk 10/5/16:</a:t>
            </a:r>
          </a:p>
          <a:p>
            <a:endParaRPr lang="en-US" baseline="0" dirty="0" smtClean="0"/>
          </a:p>
          <a:p>
            <a:r>
              <a:rPr lang="en-US" baseline="0" dirty="0" smtClean="0"/>
              <a:t>Need to better describe why growth is important to measure: some thoughts</a:t>
            </a:r>
            <a:r>
              <a:rPr lang="mr-IN" baseline="0" dirty="0" smtClean="0"/>
              <a:t>…</a:t>
            </a:r>
            <a:endParaRPr lang="en-US" baseline="0" dirty="0" smtClean="0"/>
          </a:p>
          <a:p>
            <a:endParaRPr lang="en-US" baseline="0" dirty="0" smtClean="0"/>
          </a:p>
          <a:p>
            <a:r>
              <a:rPr lang="en-US" baseline="0" dirty="0" err="1" smtClean="0"/>
              <a:t>Allometric</a:t>
            </a:r>
            <a:r>
              <a:rPr lang="en-US" baseline="0" dirty="0" smtClean="0"/>
              <a:t> growth is indicative of changes in environment (fish can both grow and shrink in response to environmental stress), integrates the conditions that fish over their growth period, growth is key to survival: significant in </a:t>
            </a:r>
            <a:r>
              <a:rPr lang="en-US" baseline="0" dirty="0" err="1" smtClean="0"/>
              <a:t>terrms</a:t>
            </a:r>
            <a:r>
              <a:rPr lang="en-US" baseline="0" dirty="0" smtClean="0"/>
              <a:t> of the amount of energy that is stored for the winter (low-feeding times), </a:t>
            </a:r>
            <a:r>
              <a:rPr lang="en-US" baseline="0" dirty="0" err="1" smtClean="0"/>
              <a:t>predetor</a:t>
            </a:r>
            <a:r>
              <a:rPr lang="en-US" baseline="0" dirty="0" smtClean="0"/>
              <a:t> avoidance, and response to stress (need to explain better). Size selective mortality later in life, food competition, etc. </a:t>
            </a:r>
          </a:p>
          <a:p>
            <a:endParaRPr lang="en-US" baseline="0" dirty="0" smtClean="0"/>
          </a:p>
          <a:p>
            <a:r>
              <a:rPr lang="en-US" baseline="0" dirty="0" smtClean="0"/>
              <a:t>Need to redo </a:t>
            </a:r>
            <a:r>
              <a:rPr lang="en-US" baseline="0" dirty="0" err="1" smtClean="0"/>
              <a:t>bioE</a:t>
            </a:r>
            <a:r>
              <a:rPr lang="en-US" baseline="0" dirty="0" smtClean="0"/>
              <a:t> simulations to incorporate the correct </a:t>
            </a:r>
            <a:r>
              <a:rPr lang="en-US" baseline="0" dirty="0" err="1" smtClean="0"/>
              <a:t>coho</a:t>
            </a:r>
            <a:r>
              <a:rPr lang="en-US" baseline="0" dirty="0" smtClean="0"/>
              <a:t> terms (get rid of rainbow trout juvenile terms), see the work by Dave, etc., need to get rid of fish that weren’t actually aged, add times to notes and organize. </a:t>
            </a:r>
          </a:p>
          <a:p>
            <a:endParaRPr lang="en-US" baseline="0" dirty="0" smtClean="0"/>
          </a:p>
          <a:p>
            <a:r>
              <a:rPr lang="en-US" baseline="0" dirty="0" smtClean="0"/>
              <a:t>Great a GLM that incorporates a number of factors, see notes for data matrix. </a:t>
            </a:r>
          </a:p>
          <a:p>
            <a:r>
              <a:rPr lang="en-US" baseline="0" dirty="0" smtClean="0"/>
              <a:t> </a:t>
            </a:r>
            <a:endParaRPr lang="en-US" dirty="0"/>
          </a:p>
        </p:txBody>
      </p:sp>
      <p:sp>
        <p:nvSpPr>
          <p:cNvPr id="4" name="Slide Number Placeholder 3"/>
          <p:cNvSpPr>
            <a:spLocks noGrp="1"/>
          </p:cNvSpPr>
          <p:nvPr>
            <p:ph type="sldNum" sz="quarter" idx="10"/>
          </p:nvPr>
        </p:nvSpPr>
        <p:spPr/>
        <p:txBody>
          <a:bodyPr/>
          <a:lstStyle/>
          <a:p>
            <a:fld id="{CEF0F210-F51B-4B4E-AEB1-FB73C1D5AA85}" type="slidenum">
              <a:rPr lang="en-US" smtClean="0"/>
              <a:t>1</a:t>
            </a:fld>
            <a:endParaRPr lang="en-US" dirty="0"/>
          </a:p>
        </p:txBody>
      </p:sp>
    </p:spTree>
    <p:extLst>
      <p:ext uri="{BB962C8B-B14F-4D97-AF65-F5344CB8AC3E}">
        <p14:creationId xmlns:p14="http://schemas.microsoft.com/office/powerpoint/2010/main" val="12323498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Staying with the theme</a:t>
            </a:r>
            <a:r>
              <a:rPr lang="en-US" baseline="0" dirty="0" smtClean="0"/>
              <a:t> of the regional study, we sought to assess fish health across the urban gradient. These two question guide the focus of the study: Do juvenile salmon in urban streams exhibit increased/decreased expression of key detoxification genes which would get at the question of exposure. That is are fish being exposed to toxicants at a level that is effecting them at a physiological level. The second main question is: Is there evidence of impact to growth during the early life stage of salmon that can be linked to this toxicant exposure? That is to say, are salmon actually being harmed by this exposure. The gradient on the right represents the urban tiers we looked at as defined by landuse upstream of our sampleing points. </a:t>
            </a:r>
            <a:endParaRPr lang="en-US" dirty="0"/>
          </a:p>
        </p:txBody>
      </p:sp>
      <p:sp>
        <p:nvSpPr>
          <p:cNvPr id="4" name="Slide Number Placeholder 3"/>
          <p:cNvSpPr>
            <a:spLocks noGrp="1"/>
          </p:cNvSpPr>
          <p:nvPr>
            <p:ph type="sldNum" sz="quarter" idx="10"/>
          </p:nvPr>
        </p:nvSpPr>
        <p:spPr/>
        <p:txBody>
          <a:bodyPr/>
          <a:lstStyle/>
          <a:p>
            <a:fld id="{CEF0F210-F51B-4B4E-AEB1-FB73C1D5AA85}" type="slidenum">
              <a:rPr lang="en-US" smtClean="0"/>
              <a:t>2</a:t>
            </a:fld>
            <a:endParaRPr lang="en-US" dirty="0"/>
          </a:p>
        </p:txBody>
      </p:sp>
    </p:spTree>
    <p:extLst>
      <p:ext uri="{BB962C8B-B14F-4D97-AF65-F5344CB8AC3E}">
        <p14:creationId xmlns:p14="http://schemas.microsoft.com/office/powerpoint/2010/main" val="12493828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Consider adding</a:t>
            </a:r>
            <a:r>
              <a:rPr lang="en-US" baseline="0" dirty="0" smtClean="0"/>
              <a:t> methods to this slide</a:t>
            </a:r>
            <a:endParaRPr lang="en-US" dirty="0"/>
          </a:p>
        </p:txBody>
      </p:sp>
      <p:sp>
        <p:nvSpPr>
          <p:cNvPr id="4" name="Slide Number Placeholder 3"/>
          <p:cNvSpPr>
            <a:spLocks noGrp="1"/>
          </p:cNvSpPr>
          <p:nvPr>
            <p:ph type="sldNum" sz="quarter" idx="10"/>
          </p:nvPr>
        </p:nvSpPr>
        <p:spPr/>
        <p:txBody>
          <a:bodyPr/>
          <a:lstStyle/>
          <a:p>
            <a:fld id="{528187FB-2E67-E24B-9B6B-69D5AC128787}" type="slidenum">
              <a:rPr lang="en-US" smtClean="0"/>
              <a:t>3</a:t>
            </a:fld>
            <a:endParaRPr lang="en-US"/>
          </a:p>
        </p:txBody>
      </p:sp>
    </p:spTree>
    <p:extLst>
      <p:ext uri="{BB962C8B-B14F-4D97-AF65-F5344CB8AC3E}">
        <p14:creationId xmlns:p14="http://schemas.microsoft.com/office/powerpoint/2010/main" val="8141706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Using a bioenergetics</a:t>
            </a:r>
            <a:r>
              <a:rPr lang="en-US" baseline="0" dirty="0" smtClean="0"/>
              <a:t> framework, we can model the relative consumption between sizes to achieve the observed growth using conditions unique at each site. If there is something effecting gowth outside these baseline conditions it will show up in the model as an unusually low consumption rate. Though not conclusive in the determination of growth effects due to toxicants, this work will help to determine if fish are growing at expected rates given tempical consumption rates determined from refrence sites and the literature. </a:t>
            </a:r>
          </a:p>
          <a:p>
            <a:endParaRPr lang="en-US" baseline="0" dirty="0" smtClean="0"/>
          </a:p>
          <a:p>
            <a:r>
              <a:rPr lang="en-US" baseline="0" dirty="0" smtClean="0"/>
              <a:t>Insert slide from energetics project in class…emphasize uncertainty </a:t>
            </a:r>
          </a:p>
          <a:p>
            <a:r>
              <a:rPr lang="en-US" baseline="0" dirty="0" smtClean="0"/>
              <a:t>Metric of relative biomass of drift</a:t>
            </a:r>
          </a:p>
          <a:p>
            <a:endParaRPr lang="en-US" baseline="0" dirty="0" smtClean="0"/>
          </a:p>
          <a:p>
            <a:r>
              <a:rPr lang="en-US" baseline="0" dirty="0" smtClean="0"/>
              <a:t>Comparing food availability (drift) to modeled consumption</a:t>
            </a:r>
          </a:p>
          <a:p>
            <a:endParaRPr lang="en-US" baseline="0" dirty="0" smtClean="0"/>
          </a:p>
          <a:p>
            <a:r>
              <a:rPr lang="en-US" baseline="0" dirty="0" smtClean="0"/>
              <a:t>Consumption rate curves vs temperature (get excel file from Dave)</a:t>
            </a:r>
          </a:p>
          <a:p>
            <a:endParaRPr lang="en-US" baseline="0" dirty="0" smtClean="0"/>
          </a:p>
          <a:p>
            <a:r>
              <a:rPr lang="en-US" baseline="0" dirty="0" smtClean="0"/>
              <a:t>com</a:t>
            </a:r>
            <a:endParaRPr lang="en-US" dirty="0"/>
          </a:p>
        </p:txBody>
      </p:sp>
      <p:sp>
        <p:nvSpPr>
          <p:cNvPr id="4" name="Slide Number Placeholder 3"/>
          <p:cNvSpPr>
            <a:spLocks noGrp="1"/>
          </p:cNvSpPr>
          <p:nvPr>
            <p:ph type="sldNum" sz="quarter" idx="10"/>
          </p:nvPr>
        </p:nvSpPr>
        <p:spPr/>
        <p:txBody>
          <a:bodyPr/>
          <a:lstStyle/>
          <a:p>
            <a:fld id="{CEF0F210-F51B-4B4E-AEB1-FB73C1D5AA85}" type="slidenum">
              <a:rPr lang="en-US" smtClean="0"/>
              <a:t>4</a:t>
            </a:fld>
            <a:endParaRPr lang="en-US" dirty="0"/>
          </a:p>
        </p:txBody>
      </p:sp>
    </p:spTree>
    <p:extLst>
      <p:ext uri="{BB962C8B-B14F-4D97-AF65-F5344CB8AC3E}">
        <p14:creationId xmlns:p14="http://schemas.microsoft.com/office/powerpoint/2010/main" val="17492969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233F016-0DE2-2C4C-931A-231E964F594A}" type="slidenum">
              <a:rPr lang="en-US" smtClean="0"/>
              <a:t>9</a:t>
            </a:fld>
            <a:endParaRPr lang="en-US"/>
          </a:p>
        </p:txBody>
      </p:sp>
    </p:spTree>
    <p:extLst>
      <p:ext uri="{BB962C8B-B14F-4D97-AF65-F5344CB8AC3E}">
        <p14:creationId xmlns:p14="http://schemas.microsoft.com/office/powerpoint/2010/main" val="13016814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78F614C6-AF8A-2E44-939E-1E64C2798B92}" type="datetimeFigureOut">
              <a:rPr lang="en-US" smtClean="0"/>
              <a:t>11/30/16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79670E-F284-EE45-8A31-65B67B1D67EA}" type="slidenum">
              <a:rPr lang="en-US" smtClean="0"/>
              <a:t>‹#›</a:t>
            </a:fld>
            <a:endParaRPr lang="en-US"/>
          </a:p>
        </p:txBody>
      </p:sp>
    </p:spTree>
    <p:extLst>
      <p:ext uri="{BB962C8B-B14F-4D97-AF65-F5344CB8AC3E}">
        <p14:creationId xmlns:p14="http://schemas.microsoft.com/office/powerpoint/2010/main" val="12332830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8F614C6-AF8A-2E44-939E-1E64C2798B92}" type="datetimeFigureOut">
              <a:rPr lang="en-US" smtClean="0"/>
              <a:t>11/30/16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79670E-F284-EE45-8A31-65B67B1D67EA}" type="slidenum">
              <a:rPr lang="en-US" smtClean="0"/>
              <a:t>‹#›</a:t>
            </a:fld>
            <a:endParaRPr lang="en-US"/>
          </a:p>
        </p:txBody>
      </p:sp>
    </p:spTree>
    <p:extLst>
      <p:ext uri="{BB962C8B-B14F-4D97-AF65-F5344CB8AC3E}">
        <p14:creationId xmlns:p14="http://schemas.microsoft.com/office/powerpoint/2010/main" val="10592788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8F614C6-AF8A-2E44-939E-1E64C2798B92}" type="datetimeFigureOut">
              <a:rPr lang="en-US" smtClean="0"/>
              <a:t>11/30/16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79670E-F284-EE45-8A31-65B67B1D67EA}" type="slidenum">
              <a:rPr lang="en-US" smtClean="0"/>
              <a:t>‹#›</a:t>
            </a:fld>
            <a:endParaRPr lang="en-US"/>
          </a:p>
        </p:txBody>
      </p:sp>
    </p:spTree>
    <p:extLst>
      <p:ext uri="{BB962C8B-B14F-4D97-AF65-F5344CB8AC3E}">
        <p14:creationId xmlns:p14="http://schemas.microsoft.com/office/powerpoint/2010/main" val="6593747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8F614C6-AF8A-2E44-939E-1E64C2798B92}" type="datetimeFigureOut">
              <a:rPr lang="en-US" smtClean="0"/>
              <a:t>11/30/16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79670E-F284-EE45-8A31-65B67B1D67EA}" type="slidenum">
              <a:rPr lang="en-US" smtClean="0"/>
              <a:t>‹#›</a:t>
            </a:fld>
            <a:endParaRPr lang="en-US"/>
          </a:p>
        </p:txBody>
      </p:sp>
    </p:spTree>
    <p:extLst>
      <p:ext uri="{BB962C8B-B14F-4D97-AF65-F5344CB8AC3E}">
        <p14:creationId xmlns:p14="http://schemas.microsoft.com/office/powerpoint/2010/main" val="319719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8F614C6-AF8A-2E44-939E-1E64C2798B92}" type="datetimeFigureOut">
              <a:rPr lang="en-US" smtClean="0"/>
              <a:t>11/30/16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79670E-F284-EE45-8A31-65B67B1D67EA}" type="slidenum">
              <a:rPr lang="en-US" smtClean="0"/>
              <a:t>‹#›</a:t>
            </a:fld>
            <a:endParaRPr lang="en-US"/>
          </a:p>
        </p:txBody>
      </p:sp>
    </p:spTree>
    <p:extLst>
      <p:ext uri="{BB962C8B-B14F-4D97-AF65-F5344CB8AC3E}">
        <p14:creationId xmlns:p14="http://schemas.microsoft.com/office/powerpoint/2010/main" val="14184383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78F614C6-AF8A-2E44-939E-1E64C2798B92}" type="datetimeFigureOut">
              <a:rPr lang="en-US" smtClean="0"/>
              <a:t>11/30/16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79670E-F284-EE45-8A31-65B67B1D67EA}" type="slidenum">
              <a:rPr lang="en-US" smtClean="0"/>
              <a:t>‹#›</a:t>
            </a:fld>
            <a:endParaRPr lang="en-US"/>
          </a:p>
        </p:txBody>
      </p:sp>
    </p:spTree>
    <p:extLst>
      <p:ext uri="{BB962C8B-B14F-4D97-AF65-F5344CB8AC3E}">
        <p14:creationId xmlns:p14="http://schemas.microsoft.com/office/powerpoint/2010/main" val="4779881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78F614C6-AF8A-2E44-939E-1E64C2798B92}" type="datetimeFigureOut">
              <a:rPr lang="en-US" smtClean="0"/>
              <a:t>11/30/16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79670E-F284-EE45-8A31-65B67B1D67EA}" type="slidenum">
              <a:rPr lang="en-US" smtClean="0"/>
              <a:t>‹#›</a:t>
            </a:fld>
            <a:endParaRPr lang="en-US"/>
          </a:p>
        </p:txBody>
      </p:sp>
    </p:spTree>
    <p:extLst>
      <p:ext uri="{BB962C8B-B14F-4D97-AF65-F5344CB8AC3E}">
        <p14:creationId xmlns:p14="http://schemas.microsoft.com/office/powerpoint/2010/main" val="19580813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78F614C6-AF8A-2E44-939E-1E64C2798B92}" type="datetimeFigureOut">
              <a:rPr lang="en-US" smtClean="0"/>
              <a:t>11/30/16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79670E-F284-EE45-8A31-65B67B1D67EA}" type="slidenum">
              <a:rPr lang="en-US" smtClean="0"/>
              <a:t>‹#›</a:t>
            </a:fld>
            <a:endParaRPr lang="en-US"/>
          </a:p>
        </p:txBody>
      </p:sp>
    </p:spTree>
    <p:extLst>
      <p:ext uri="{BB962C8B-B14F-4D97-AF65-F5344CB8AC3E}">
        <p14:creationId xmlns:p14="http://schemas.microsoft.com/office/powerpoint/2010/main" val="14330865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8F614C6-AF8A-2E44-939E-1E64C2798B92}" type="datetimeFigureOut">
              <a:rPr lang="en-US" smtClean="0"/>
              <a:t>11/30/16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79670E-F284-EE45-8A31-65B67B1D67EA}" type="slidenum">
              <a:rPr lang="en-US" smtClean="0"/>
              <a:t>‹#›</a:t>
            </a:fld>
            <a:endParaRPr lang="en-US"/>
          </a:p>
        </p:txBody>
      </p:sp>
    </p:spTree>
    <p:extLst>
      <p:ext uri="{BB962C8B-B14F-4D97-AF65-F5344CB8AC3E}">
        <p14:creationId xmlns:p14="http://schemas.microsoft.com/office/powerpoint/2010/main" val="18558220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8F614C6-AF8A-2E44-939E-1E64C2798B92}" type="datetimeFigureOut">
              <a:rPr lang="en-US" smtClean="0"/>
              <a:t>11/30/16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79670E-F284-EE45-8A31-65B67B1D67EA}" type="slidenum">
              <a:rPr lang="en-US" smtClean="0"/>
              <a:t>‹#›</a:t>
            </a:fld>
            <a:endParaRPr lang="en-US"/>
          </a:p>
        </p:txBody>
      </p:sp>
    </p:spTree>
    <p:extLst>
      <p:ext uri="{BB962C8B-B14F-4D97-AF65-F5344CB8AC3E}">
        <p14:creationId xmlns:p14="http://schemas.microsoft.com/office/powerpoint/2010/main" val="7486044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8F614C6-AF8A-2E44-939E-1E64C2798B92}" type="datetimeFigureOut">
              <a:rPr lang="en-US" smtClean="0"/>
              <a:t>11/30/16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79670E-F284-EE45-8A31-65B67B1D67EA}" type="slidenum">
              <a:rPr lang="en-US" smtClean="0"/>
              <a:t>‹#›</a:t>
            </a:fld>
            <a:endParaRPr lang="en-US"/>
          </a:p>
        </p:txBody>
      </p:sp>
    </p:spTree>
    <p:extLst>
      <p:ext uri="{BB962C8B-B14F-4D97-AF65-F5344CB8AC3E}">
        <p14:creationId xmlns:p14="http://schemas.microsoft.com/office/powerpoint/2010/main" val="1836291234"/>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8F614C6-AF8A-2E44-939E-1E64C2798B92}" type="datetimeFigureOut">
              <a:rPr lang="en-US" smtClean="0"/>
              <a:t>11/30/16</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579670E-F284-EE45-8A31-65B67B1D67EA}" type="slidenum">
              <a:rPr lang="en-US" smtClean="0"/>
              <a:t>‹#›</a:t>
            </a:fld>
            <a:endParaRPr lang="en-US"/>
          </a:p>
        </p:txBody>
      </p:sp>
    </p:spTree>
    <p:extLst>
      <p:ext uri="{BB962C8B-B14F-4D97-AF65-F5344CB8AC3E}">
        <p14:creationId xmlns:p14="http://schemas.microsoft.com/office/powerpoint/2010/main" val="148185881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2.xml"/><Relationship Id="rId3" Type="http://schemas.openxmlformats.org/officeDocument/2006/relationships/chart" Target="../charts/char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2.xml.rels><?xml version="1.0" encoding="UTF-8" standalone="yes"?>
<Relationships xmlns="http://schemas.openxmlformats.org/package/2006/relationships"><Relationship Id="rId1" Type="http://schemas.openxmlformats.org/officeDocument/2006/relationships/tags" Target="../tags/tag1.xml"/><Relationship Id="rId2" Type="http://schemas.openxmlformats.org/officeDocument/2006/relationships/slideLayout" Target="../slideLayouts/slideLayout2.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4" Type="http://schemas.microsoft.com/office/2007/relationships/hdphoto" Target="../media/hdphoto1.wdp"/><Relationship Id="rId5" Type="http://schemas.openxmlformats.org/officeDocument/2006/relationships/image" Target="../media/image3.jpeg"/><Relationship Id="rId6" Type="http://schemas.openxmlformats.org/officeDocument/2006/relationships/image" Target="../media/image4.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4" Type="http://schemas.openxmlformats.org/officeDocument/2006/relationships/image" Target="../media/image5.png"/><Relationship Id="rId1" Type="http://schemas.openxmlformats.org/officeDocument/2006/relationships/tags" Target="../tags/tag2.xml"/><Relationship Id="rId2"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tiff"/><Relationship Id="rId3" Type="http://schemas.openxmlformats.org/officeDocument/2006/relationships/image" Target="../media/image7.tif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tif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tiff"/><Relationship Id="rId3" Type="http://schemas.openxmlformats.org/officeDocument/2006/relationships/image" Target="../media/image10.tif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tiff"/><Relationship Id="rId3" Type="http://schemas.openxmlformats.org/officeDocument/2006/relationships/image" Target="../media/image12.tiff"/></Relationships>
</file>

<file path=ppt/slides/_rels/slide9.xml.rels><?xml version="1.0" encoding="UTF-8" standalone="yes"?>
<Relationships xmlns="http://schemas.openxmlformats.org/package/2006/relationships"><Relationship Id="rId3" Type="http://schemas.openxmlformats.org/officeDocument/2006/relationships/image" Target="../media/image13.tiff"/><Relationship Id="rId4" Type="http://schemas.openxmlformats.org/officeDocument/2006/relationships/image" Target="../media/image14.tiff"/><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386018"/>
            <a:ext cx="10515600" cy="1325563"/>
          </a:xfrm>
        </p:spPr>
        <p:txBody>
          <a:bodyPr/>
          <a:lstStyle/>
          <a:p>
            <a:r>
              <a:rPr lang="en-US" dirty="0" smtClean="0"/>
              <a:t>National Water-Quality Assessment Program</a:t>
            </a:r>
            <a:endParaRPr lang="en-US" dirty="0"/>
          </a:p>
        </p:txBody>
      </p:sp>
      <p:sp>
        <p:nvSpPr>
          <p:cNvPr id="3" name="Content Placeholder 2"/>
          <p:cNvSpPr>
            <a:spLocks noGrp="1"/>
          </p:cNvSpPr>
          <p:nvPr>
            <p:ph idx="1"/>
          </p:nvPr>
        </p:nvSpPr>
        <p:spPr>
          <a:xfrm>
            <a:off x="838199" y="1825625"/>
            <a:ext cx="6977693" cy="4351338"/>
          </a:xfrm>
        </p:spPr>
        <p:txBody>
          <a:bodyPr>
            <a:normAutofit/>
          </a:bodyPr>
          <a:lstStyle/>
          <a:p>
            <a:r>
              <a:rPr lang="en-US" sz="2800" dirty="0" smtClean="0"/>
              <a:t>10 Week regional NAWQA study (April-June 2015); goals include:</a:t>
            </a:r>
          </a:p>
          <a:p>
            <a:endParaRPr lang="en-US" sz="2800" dirty="0" smtClean="0"/>
          </a:p>
          <a:p>
            <a:pPr lvl="1"/>
            <a:r>
              <a:rPr lang="en-US" sz="2800" dirty="0" smtClean="0"/>
              <a:t>Assess water and habitat quality</a:t>
            </a:r>
          </a:p>
          <a:p>
            <a:pPr lvl="1"/>
            <a:endParaRPr lang="en-US" sz="2800" dirty="0" smtClean="0"/>
          </a:p>
          <a:p>
            <a:pPr lvl="1"/>
            <a:r>
              <a:rPr lang="en-US" sz="2800" dirty="0" smtClean="0"/>
              <a:t>Quantify anthropogenic pollution  </a:t>
            </a:r>
          </a:p>
          <a:p>
            <a:pPr lvl="1"/>
            <a:endParaRPr lang="en-US" sz="2800" dirty="0"/>
          </a:p>
          <a:p>
            <a:pPr lvl="1"/>
            <a:r>
              <a:rPr lang="en-US" sz="2800" dirty="0" smtClean="0"/>
              <a:t>Determine impact on biological communities</a:t>
            </a:r>
          </a:p>
        </p:txBody>
      </p:sp>
      <p:sp>
        <p:nvSpPr>
          <p:cNvPr id="4" name="Rectangle 3"/>
          <p:cNvSpPr/>
          <p:nvPr/>
        </p:nvSpPr>
        <p:spPr>
          <a:xfrm>
            <a:off x="223777" y="6438246"/>
            <a:ext cx="6096000" cy="400110"/>
          </a:xfrm>
          <a:prstGeom prst="rect">
            <a:avLst/>
          </a:prstGeom>
        </p:spPr>
        <p:txBody>
          <a:bodyPr>
            <a:spAutoFit/>
          </a:bodyPr>
          <a:lstStyle/>
          <a:p>
            <a:r>
              <a:rPr lang="en-US" sz="1000" dirty="0" smtClean="0"/>
              <a:t>Source: VanMetre</a:t>
            </a:r>
            <a:r>
              <a:rPr lang="en-US" sz="1000" dirty="0"/>
              <a:t>, P.C., Morace, J.L., and Sheibley, Rich, 2015, The Pacific northwest stream quality assessment: U.S. Geological Survey Fact Sheet 2015–3020, 2 p., http://dx.doi.org/10.3133/fs20153020.</a:t>
            </a:r>
          </a:p>
        </p:txBody>
      </p:sp>
      <p:sp>
        <p:nvSpPr>
          <p:cNvPr id="5" name="Oval 4"/>
          <p:cNvSpPr/>
          <p:nvPr/>
        </p:nvSpPr>
        <p:spPr>
          <a:xfrm>
            <a:off x="223777" y="4663538"/>
            <a:ext cx="6930700" cy="1448659"/>
          </a:xfrm>
          <a:prstGeom prst="ellipse">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rotWithShape="1">
          <a:blip r:embed="rId3"/>
          <a:srcRect r="2279" b="23542"/>
          <a:stretch/>
        </p:blipFill>
        <p:spPr>
          <a:xfrm>
            <a:off x="7640883" y="1711581"/>
            <a:ext cx="3885379" cy="4400616"/>
          </a:xfrm>
          <a:prstGeom prst="rect">
            <a:avLst/>
          </a:prstGeom>
        </p:spPr>
      </p:pic>
    </p:spTree>
    <p:extLst>
      <p:ext uri="{BB962C8B-B14F-4D97-AF65-F5344CB8AC3E}">
        <p14:creationId xmlns:p14="http://schemas.microsoft.com/office/powerpoint/2010/main" val="10930450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Drift Densities</a:t>
            </a:r>
            <a:endParaRPr lang="en-US" dirty="0"/>
          </a:p>
        </p:txBody>
      </p:sp>
      <p:graphicFrame>
        <p:nvGraphicFramePr>
          <p:cNvPr id="7" name="Chart 6"/>
          <p:cNvGraphicFramePr>
            <a:graphicFrameLocks/>
          </p:cNvGraphicFramePr>
          <p:nvPr>
            <p:extLst>
              <p:ext uri="{D42A27DB-BD31-4B8C-83A1-F6EECF244321}">
                <p14:modId xmlns:p14="http://schemas.microsoft.com/office/powerpoint/2010/main" val="697668097"/>
              </p:ext>
            </p:extLst>
          </p:nvPr>
        </p:nvGraphicFramePr>
        <p:xfrm>
          <a:off x="838200" y="1408043"/>
          <a:ext cx="9836426" cy="4933122"/>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54549953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Drift vs </a:t>
            </a:r>
            <a:r>
              <a:rPr lang="en-US" dirty="0" err="1" smtClean="0"/>
              <a:t>Cmax</a:t>
            </a:r>
            <a:endParaRPr lang="en-US" dirty="0"/>
          </a:p>
        </p:txBody>
      </p:sp>
      <p:graphicFrame>
        <p:nvGraphicFramePr>
          <p:cNvPr id="5" name="Chart 4"/>
          <p:cNvGraphicFramePr>
            <a:graphicFrameLocks/>
          </p:cNvGraphicFramePr>
          <p:nvPr>
            <p:extLst>
              <p:ext uri="{D42A27DB-BD31-4B8C-83A1-F6EECF244321}">
                <p14:modId xmlns:p14="http://schemas.microsoft.com/office/powerpoint/2010/main" val="1668308139"/>
              </p:ext>
            </p:extLst>
          </p:nvPr>
        </p:nvGraphicFramePr>
        <p:xfrm>
          <a:off x="6084277" y="1477109"/>
          <a:ext cx="5269523" cy="4695089"/>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 name="Chart 5"/>
          <p:cNvGraphicFramePr>
            <a:graphicFrameLocks/>
          </p:cNvGraphicFramePr>
          <p:nvPr>
            <p:extLst>
              <p:ext uri="{D42A27DB-BD31-4B8C-83A1-F6EECF244321}">
                <p14:modId xmlns:p14="http://schemas.microsoft.com/office/powerpoint/2010/main" val="1287142962"/>
              </p:ext>
            </p:extLst>
          </p:nvPr>
        </p:nvGraphicFramePr>
        <p:xfrm>
          <a:off x="715108" y="1477108"/>
          <a:ext cx="4964724" cy="4695091"/>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11605279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Fish Counts June</a:t>
            </a:r>
            <a:endParaRPr lang="en-US" dirty="0"/>
          </a:p>
        </p:txBody>
      </p:sp>
      <p:graphicFrame>
        <p:nvGraphicFramePr>
          <p:cNvPr id="4" name="Chart 3"/>
          <p:cNvGraphicFramePr>
            <a:graphicFrameLocks/>
          </p:cNvGraphicFramePr>
          <p:nvPr>
            <p:extLst>
              <p:ext uri="{D42A27DB-BD31-4B8C-83A1-F6EECF244321}">
                <p14:modId xmlns:p14="http://schemas.microsoft.com/office/powerpoint/2010/main" val="1176005494"/>
              </p:ext>
            </p:extLst>
          </p:nvPr>
        </p:nvGraphicFramePr>
        <p:xfrm>
          <a:off x="838200" y="1690687"/>
          <a:ext cx="8077200" cy="4516681"/>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88088048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cstate="print">
            <a:extLst>
              <a:ext uri="{28A0092B-C50C-407E-A947-70E740481C1C}">
                <a14:useLocalDpi xmlns:a14="http://schemas.microsoft.com/office/drawing/2010/main" val="0"/>
              </a:ext>
            </a:extLst>
          </a:blip>
          <a:stretch>
            <a:fillRect/>
          </a:stretch>
        </p:blipFill>
        <p:spPr>
          <a:xfrm>
            <a:off x="1075878" y="950173"/>
            <a:ext cx="8968154" cy="5627724"/>
          </a:xfrm>
          <a:prstGeom prst="rect">
            <a:avLst/>
          </a:prstGeom>
        </p:spPr>
      </p:pic>
    </p:spTree>
    <p:extLst>
      <p:ext uri="{BB962C8B-B14F-4D97-AF65-F5344CB8AC3E}">
        <p14:creationId xmlns:p14="http://schemas.microsoft.com/office/powerpoint/2010/main" val="1974546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 Fish Health Questions </a:t>
            </a:r>
            <a:br>
              <a:rPr lang="en-US" dirty="0" smtClean="0"/>
            </a:br>
            <a:endParaRPr lang="en-US" sz="3200" dirty="0"/>
          </a:p>
        </p:txBody>
      </p:sp>
      <p:sp>
        <p:nvSpPr>
          <p:cNvPr id="5" name="Rectangle 4"/>
          <p:cNvSpPr/>
          <p:nvPr/>
        </p:nvSpPr>
        <p:spPr>
          <a:xfrm>
            <a:off x="838200" y="1923261"/>
            <a:ext cx="10022632" cy="3108543"/>
          </a:xfrm>
          <a:prstGeom prst="rect">
            <a:avLst/>
          </a:prstGeom>
        </p:spPr>
        <p:txBody>
          <a:bodyPr wrap="square">
            <a:spAutoFit/>
          </a:bodyPr>
          <a:lstStyle/>
          <a:p>
            <a:pPr lvl="0"/>
            <a:r>
              <a:rPr lang="en-US" sz="2800" dirty="0" smtClean="0"/>
              <a:t>Does increasing urbanization impact salmon health?</a:t>
            </a:r>
            <a:endParaRPr lang="en-US" sz="2800" dirty="0"/>
          </a:p>
          <a:p>
            <a:endParaRPr lang="en-US" sz="2800" dirty="0" smtClean="0"/>
          </a:p>
          <a:p>
            <a:r>
              <a:rPr lang="en-US" sz="2800" dirty="0" smtClean="0"/>
              <a:t>Can we mechanistically link toxicant exposure and stage specific growth? </a:t>
            </a:r>
          </a:p>
          <a:p>
            <a:r>
              <a:rPr lang="en-US" sz="2800" dirty="0"/>
              <a:t>	</a:t>
            </a:r>
            <a:endParaRPr lang="en-US" sz="2800" dirty="0" smtClean="0"/>
          </a:p>
          <a:p>
            <a:r>
              <a:rPr lang="en-US" sz="2800" dirty="0" smtClean="0"/>
              <a:t>Can we account for (distinguish between) anthropogenic and natural (near-term) influences on growth?</a:t>
            </a:r>
            <a:endParaRPr lang="en-US" sz="2800" dirty="0"/>
          </a:p>
        </p:txBody>
      </p:sp>
    </p:spTree>
    <p:custDataLst>
      <p:tags r:id="rId1"/>
    </p:custDataLst>
    <p:extLst>
      <p:ext uri="{BB962C8B-B14F-4D97-AF65-F5344CB8AC3E}">
        <p14:creationId xmlns:p14="http://schemas.microsoft.com/office/powerpoint/2010/main" val="8700818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8404" y="33204"/>
            <a:ext cx="10515600" cy="1325563"/>
          </a:xfrm>
        </p:spPr>
        <p:txBody>
          <a:bodyPr/>
          <a:lstStyle/>
          <a:p>
            <a:r>
              <a:rPr lang="en-US" dirty="0" smtClean="0"/>
              <a:t>Two levels of assessment:</a:t>
            </a:r>
            <a:endParaRPr lang="en-US" dirty="0"/>
          </a:p>
        </p:txBody>
      </p:sp>
      <p:sp>
        <p:nvSpPr>
          <p:cNvPr id="3" name="Content Placeholder 2"/>
          <p:cNvSpPr>
            <a:spLocks noGrp="1"/>
          </p:cNvSpPr>
          <p:nvPr>
            <p:ph idx="1"/>
          </p:nvPr>
        </p:nvSpPr>
        <p:spPr>
          <a:xfrm>
            <a:off x="298404" y="1216277"/>
            <a:ext cx="8371969" cy="5335725"/>
          </a:xfrm>
        </p:spPr>
        <p:txBody>
          <a:bodyPr>
            <a:normAutofit/>
          </a:bodyPr>
          <a:lstStyle/>
          <a:p>
            <a:pPr marL="0" indent="0">
              <a:buNone/>
            </a:pPr>
            <a:r>
              <a:rPr lang="en-US" b="1" dirty="0" smtClean="0"/>
              <a:t>1) Resource </a:t>
            </a:r>
            <a:r>
              <a:rPr lang="en-US" b="1" dirty="0"/>
              <a:t>availability and </a:t>
            </a:r>
            <a:r>
              <a:rPr lang="en-US" b="1" dirty="0" smtClean="0"/>
              <a:t>growth (bioenergetics) :</a:t>
            </a:r>
            <a:endParaRPr lang="en-US" b="1" dirty="0"/>
          </a:p>
          <a:p>
            <a:r>
              <a:rPr lang="en-US" dirty="0" smtClean="0"/>
              <a:t>Energetics modeling to determine growth conditions</a:t>
            </a:r>
          </a:p>
          <a:p>
            <a:r>
              <a:rPr lang="en-US" dirty="0" smtClean="0"/>
              <a:t>Accounting for: water temperature and food resources</a:t>
            </a:r>
          </a:p>
          <a:p>
            <a:endParaRPr lang="en-US" dirty="0"/>
          </a:p>
          <a:p>
            <a:pPr marL="0" indent="0">
              <a:buNone/>
            </a:pPr>
            <a:r>
              <a:rPr lang="en-US" b="1" dirty="0" smtClean="0"/>
              <a:t>2) </a:t>
            </a:r>
            <a:r>
              <a:rPr lang="en-US" b="1" dirty="0"/>
              <a:t>Pollution Stress:</a:t>
            </a:r>
          </a:p>
          <a:p>
            <a:r>
              <a:rPr lang="en-US" dirty="0" err="1"/>
              <a:t>Toxicogenetic</a:t>
            </a:r>
            <a:r>
              <a:rPr lang="en-US" dirty="0"/>
              <a:t> biomarker assessment</a:t>
            </a:r>
          </a:p>
          <a:p>
            <a:r>
              <a:rPr lang="en-US" dirty="0"/>
              <a:t>Water quality measures of toxicants</a:t>
            </a:r>
          </a:p>
          <a:p>
            <a:pPr marL="0" indent="0">
              <a:buNone/>
            </a:pPr>
            <a:endParaRPr lang="en-US" dirty="0" smtClean="0"/>
          </a:p>
          <a:p>
            <a:pPr marL="0" indent="0">
              <a:buNone/>
            </a:pPr>
            <a:endParaRPr lang="en-US" dirty="0" smtClean="0"/>
          </a:p>
          <a:p>
            <a:endParaRPr lang="en-US" dirty="0" smtClean="0"/>
          </a:p>
          <a:p>
            <a:pPr marL="0" indent="0">
              <a:buNone/>
            </a:pPr>
            <a:endParaRPr lang="en-US" dirty="0"/>
          </a:p>
        </p:txBody>
      </p:sp>
      <p:pic>
        <p:nvPicPr>
          <p:cNvPr id="6" name="Picture 5"/>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rcRect l="27613" t="21583" b="4773"/>
          <a:stretch/>
        </p:blipFill>
        <p:spPr>
          <a:xfrm>
            <a:off x="8302752" y="2970864"/>
            <a:ext cx="3608042" cy="2359530"/>
          </a:xfrm>
          <a:prstGeom prst="rect">
            <a:avLst/>
          </a:prstGeom>
        </p:spPr>
      </p:pic>
      <p:pic>
        <p:nvPicPr>
          <p:cNvPr id="8" name="Picture 7"/>
          <p:cNvPicPr>
            <a:picLocks noChangeAspect="1"/>
          </p:cNvPicPr>
          <p:nvPr/>
        </p:nvPicPr>
        <p:blipFill rotWithShape="1">
          <a:blip r:embed="rId5" cstate="print">
            <a:extLst>
              <a:ext uri="{28A0092B-C50C-407E-A947-70E740481C1C}">
                <a14:useLocalDpi xmlns:a14="http://schemas.microsoft.com/office/drawing/2010/main" val="0"/>
              </a:ext>
            </a:extLst>
          </a:blip>
          <a:srcRect l="18723" t="3202" r="16749" b="3923"/>
          <a:stretch/>
        </p:blipFill>
        <p:spPr>
          <a:xfrm>
            <a:off x="9101980" y="695985"/>
            <a:ext cx="2783840" cy="2255520"/>
          </a:xfrm>
          <a:prstGeom prst="rect">
            <a:avLst/>
          </a:prstGeom>
        </p:spPr>
      </p:pic>
      <p:pic>
        <p:nvPicPr>
          <p:cNvPr id="9" name="Picture 8"/>
          <p:cNvPicPr/>
          <p:nvPr/>
        </p:nvPicPr>
        <p:blipFill rotWithShape="1">
          <a:blip r:embed="rId6"/>
          <a:srcRect l="-2223" t="-596" r="2223" b="18096"/>
          <a:stretch/>
        </p:blipFill>
        <p:spPr>
          <a:xfrm>
            <a:off x="9580254" y="4327518"/>
            <a:ext cx="2467500" cy="2530482"/>
          </a:xfrm>
          <a:prstGeom prst="rect">
            <a:avLst/>
          </a:prstGeom>
        </p:spPr>
      </p:pic>
    </p:spTree>
    <p:extLst>
      <p:ext uri="{BB962C8B-B14F-4D97-AF65-F5344CB8AC3E}">
        <p14:creationId xmlns:p14="http://schemas.microsoft.com/office/powerpoint/2010/main" val="820607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9176" y="402263"/>
            <a:ext cx="10187152" cy="1563901"/>
          </a:xfrm>
        </p:spPr>
        <p:txBody>
          <a:bodyPr anchor="t">
            <a:normAutofit fontScale="90000"/>
          </a:bodyPr>
          <a:lstStyle/>
          <a:p>
            <a:r>
              <a:rPr lang="en-US" sz="4000" dirty="0">
                <a:latin typeface="+mn-lt"/>
              </a:rPr>
              <a:t>1) Resource availability and growth </a:t>
            </a:r>
            <a:r>
              <a:rPr lang="en-US" sz="4000" dirty="0" smtClean="0">
                <a:latin typeface="+mn-lt"/>
              </a:rPr>
              <a:t>(Bioenergetics)</a:t>
            </a:r>
            <a:r>
              <a:rPr lang="en-US" dirty="0" smtClean="0">
                <a:latin typeface="+mn-lt"/>
              </a:rPr>
              <a:t/>
            </a:r>
            <a:br>
              <a:rPr lang="en-US" dirty="0" smtClean="0">
                <a:latin typeface="+mn-lt"/>
              </a:rPr>
            </a:br>
            <a:r>
              <a:rPr lang="en-US" sz="3100" dirty="0" smtClean="0">
                <a:latin typeface="+mn-lt"/>
              </a:rPr>
              <a:t>Putting observed growth in the context of near-term </a:t>
            </a:r>
            <a:r>
              <a:rPr lang="en-US" sz="3100" dirty="0">
                <a:latin typeface="+mn-lt"/>
              </a:rPr>
              <a:t>c</a:t>
            </a:r>
            <a:r>
              <a:rPr lang="en-US" sz="3100" dirty="0" smtClean="0">
                <a:latin typeface="+mn-lt"/>
              </a:rPr>
              <a:t>onditions</a:t>
            </a:r>
            <a:r>
              <a:rPr lang="en-US" dirty="0" smtClean="0"/>
              <a:t/>
            </a:r>
            <a:br>
              <a:rPr lang="en-US" dirty="0" smtClean="0"/>
            </a:br>
            <a:r>
              <a:rPr lang="en-US" dirty="0" smtClean="0"/>
              <a:t/>
            </a:r>
            <a:br>
              <a:rPr lang="en-US" dirty="0" smtClean="0"/>
            </a:br>
            <a:endParaRPr lang="en-US" dirty="0"/>
          </a:p>
        </p:txBody>
      </p:sp>
      <p:sp>
        <p:nvSpPr>
          <p:cNvPr id="6" name="TextBox 5"/>
          <p:cNvSpPr txBox="1"/>
          <p:nvPr/>
        </p:nvSpPr>
        <p:spPr>
          <a:xfrm>
            <a:off x="819176" y="1663510"/>
            <a:ext cx="6822189" cy="523220"/>
          </a:xfrm>
          <a:prstGeom prst="rect">
            <a:avLst/>
          </a:prstGeom>
          <a:noFill/>
        </p:spPr>
        <p:txBody>
          <a:bodyPr wrap="none" rtlCol="0">
            <a:spAutoFit/>
          </a:bodyPr>
          <a:lstStyle/>
          <a:p>
            <a:r>
              <a:rPr lang="en-US" sz="2800" dirty="0" smtClean="0"/>
              <a:t>Growth + Waste + Respiration = </a:t>
            </a:r>
            <a:r>
              <a:rPr lang="en-US" sz="2800" b="1" u="sng" dirty="0" smtClean="0"/>
              <a:t>Consumption</a:t>
            </a:r>
            <a:endParaRPr lang="en-US" sz="2800" b="1" u="sng" dirty="0"/>
          </a:p>
        </p:txBody>
      </p:sp>
      <p:sp>
        <p:nvSpPr>
          <p:cNvPr id="5" name="Left Brace 4"/>
          <p:cNvSpPr/>
          <p:nvPr/>
        </p:nvSpPr>
        <p:spPr>
          <a:xfrm rot="16200000">
            <a:off x="2798718" y="1145520"/>
            <a:ext cx="538491" cy="2770481"/>
          </a:xfrm>
          <a:prstGeom prst="leftBrace">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Rectangle 2"/>
          <p:cNvSpPr/>
          <p:nvPr/>
        </p:nvSpPr>
        <p:spPr>
          <a:xfrm>
            <a:off x="1513779" y="3227411"/>
            <a:ext cx="3108368" cy="28025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800" dirty="0" smtClean="0"/>
              <a:t>Inputs:</a:t>
            </a:r>
          </a:p>
          <a:p>
            <a:pPr marL="342900" indent="-342900">
              <a:buFont typeface="Arial" panose="020B0604020202020204" pitchFamily="34" charset="0"/>
              <a:buChar char="•"/>
            </a:pPr>
            <a:r>
              <a:rPr lang="en-US" sz="2800" dirty="0" smtClean="0"/>
              <a:t>Prey Quality/Prey Proportions</a:t>
            </a:r>
          </a:p>
          <a:p>
            <a:pPr marL="342900" indent="-342900">
              <a:buFont typeface="Arial" panose="020B0604020202020204" pitchFamily="34" charset="0"/>
              <a:buChar char="•"/>
            </a:pPr>
            <a:r>
              <a:rPr lang="en-US" sz="2800" dirty="0" smtClean="0"/>
              <a:t>Temperature</a:t>
            </a:r>
          </a:p>
          <a:p>
            <a:pPr marL="342900" indent="-342900">
              <a:buFont typeface="Arial" panose="020B0604020202020204" pitchFamily="34" charset="0"/>
              <a:buChar char="•"/>
            </a:pPr>
            <a:r>
              <a:rPr lang="en-US" sz="2800" dirty="0" smtClean="0"/>
              <a:t>Weight</a:t>
            </a:r>
          </a:p>
          <a:p>
            <a:pPr marL="342900" indent="-342900">
              <a:buFont typeface="Arial" panose="020B0604020202020204" pitchFamily="34" charset="0"/>
              <a:buChar char="•"/>
            </a:pPr>
            <a:r>
              <a:rPr lang="en-US" sz="2800" dirty="0" smtClean="0"/>
              <a:t>Age</a:t>
            </a:r>
            <a:endParaRPr lang="en-US" sz="2800" dirty="0"/>
          </a:p>
        </p:txBody>
      </p:sp>
      <p:sp>
        <p:nvSpPr>
          <p:cNvPr id="11" name="TextBox 10"/>
          <p:cNvSpPr txBox="1"/>
          <p:nvPr/>
        </p:nvSpPr>
        <p:spPr>
          <a:xfrm>
            <a:off x="5460317" y="3371796"/>
            <a:ext cx="2295628" cy="523220"/>
          </a:xfrm>
          <a:prstGeom prst="rect">
            <a:avLst/>
          </a:prstGeom>
          <a:noFill/>
        </p:spPr>
        <p:txBody>
          <a:bodyPr wrap="none" rtlCol="0">
            <a:spAutoFit/>
          </a:bodyPr>
          <a:lstStyle/>
          <a:p>
            <a:r>
              <a:rPr lang="en-US" sz="2800" dirty="0" smtClean="0"/>
              <a:t>Diets and Drift</a:t>
            </a:r>
            <a:endParaRPr lang="en-US" sz="2800" dirty="0"/>
          </a:p>
        </p:txBody>
      </p:sp>
      <p:cxnSp>
        <p:nvCxnSpPr>
          <p:cNvPr id="14" name="Straight Arrow Connector 13"/>
          <p:cNvCxnSpPr/>
          <p:nvPr/>
        </p:nvCxnSpPr>
        <p:spPr>
          <a:xfrm>
            <a:off x="4543229" y="3633849"/>
            <a:ext cx="786461"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4543228" y="4604828"/>
            <a:ext cx="786461"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4543228" y="5448054"/>
            <a:ext cx="786461"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4543228" y="4988727"/>
            <a:ext cx="786461"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5460317" y="4343218"/>
            <a:ext cx="3181127" cy="523220"/>
          </a:xfrm>
          <a:prstGeom prst="rect">
            <a:avLst/>
          </a:prstGeom>
          <a:noFill/>
        </p:spPr>
        <p:txBody>
          <a:bodyPr wrap="none" rtlCol="0">
            <a:spAutoFit/>
          </a:bodyPr>
          <a:lstStyle/>
          <a:p>
            <a:r>
              <a:rPr lang="en-US" sz="2800" dirty="0" smtClean="0"/>
              <a:t>Temperature loggers</a:t>
            </a:r>
            <a:endParaRPr lang="en-US" sz="2800" dirty="0"/>
          </a:p>
        </p:txBody>
      </p:sp>
      <p:sp>
        <p:nvSpPr>
          <p:cNvPr id="19" name="TextBox 18"/>
          <p:cNvSpPr txBox="1"/>
          <p:nvPr/>
        </p:nvSpPr>
        <p:spPr>
          <a:xfrm>
            <a:off x="5460317" y="4730485"/>
            <a:ext cx="1659557" cy="523220"/>
          </a:xfrm>
          <a:prstGeom prst="rect">
            <a:avLst/>
          </a:prstGeom>
          <a:noFill/>
        </p:spPr>
        <p:txBody>
          <a:bodyPr wrap="none" rtlCol="0">
            <a:spAutoFit/>
          </a:bodyPr>
          <a:lstStyle/>
          <a:p>
            <a:r>
              <a:rPr lang="en-US" sz="2800" dirty="0" smtClean="0"/>
              <a:t>Measured</a:t>
            </a:r>
            <a:endParaRPr lang="en-US" sz="2800" dirty="0"/>
          </a:p>
        </p:txBody>
      </p:sp>
      <p:sp>
        <p:nvSpPr>
          <p:cNvPr id="20" name="TextBox 19"/>
          <p:cNvSpPr txBox="1"/>
          <p:nvPr/>
        </p:nvSpPr>
        <p:spPr>
          <a:xfrm>
            <a:off x="5460317" y="5186444"/>
            <a:ext cx="1342034" cy="523220"/>
          </a:xfrm>
          <a:prstGeom prst="rect">
            <a:avLst/>
          </a:prstGeom>
          <a:noFill/>
        </p:spPr>
        <p:txBody>
          <a:bodyPr wrap="none" rtlCol="0">
            <a:spAutoFit/>
          </a:bodyPr>
          <a:lstStyle/>
          <a:p>
            <a:r>
              <a:rPr lang="en-US" sz="2800" dirty="0" smtClean="0"/>
              <a:t>Otoliths</a:t>
            </a:r>
            <a:endParaRPr lang="en-US" sz="2800" dirty="0"/>
          </a:p>
        </p:txBody>
      </p:sp>
      <p:pic>
        <p:nvPicPr>
          <p:cNvPr id="21" name="Picture 20"/>
          <p:cNvPicPr/>
          <p:nvPr/>
        </p:nvPicPr>
        <p:blipFill>
          <a:blip r:embed="rId4" cstate="print">
            <a:extLst>
              <a:ext uri="{28A0092B-C50C-407E-A947-70E740481C1C}">
                <a14:useLocalDpi xmlns:a14="http://schemas.microsoft.com/office/drawing/2010/main" val="0"/>
              </a:ext>
            </a:extLst>
          </a:blip>
          <a:stretch>
            <a:fillRect/>
          </a:stretch>
        </p:blipFill>
        <p:spPr>
          <a:xfrm>
            <a:off x="1428675" y="557934"/>
            <a:ext cx="8968154" cy="5627724"/>
          </a:xfrm>
          <a:prstGeom prst="rect">
            <a:avLst/>
          </a:prstGeom>
        </p:spPr>
      </p:pic>
    </p:spTree>
    <p:custDataLst>
      <p:tags r:id="rId1"/>
    </p:custDataLst>
    <p:extLst>
      <p:ext uri="{BB962C8B-B14F-4D97-AF65-F5344CB8AC3E}">
        <p14:creationId xmlns:p14="http://schemas.microsoft.com/office/powerpoint/2010/main" val="6297702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5" grpId="0" animBg="1"/>
      <p:bldP spid="3" grpId="0" animBg="1"/>
      <p:bldP spid="11" grpId="0"/>
      <p:bldP spid="18" grpId="0"/>
      <p:bldP spid="19" grpId="0"/>
      <p:bldP spid="2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61293" y="154569"/>
            <a:ext cx="10515600" cy="1850077"/>
          </a:xfrm>
        </p:spPr>
        <p:txBody>
          <a:bodyPr/>
          <a:lstStyle/>
          <a:p>
            <a:r>
              <a:rPr lang="en-US" dirty="0" smtClean="0"/>
              <a:t>Drift/Diet Proportion- 10 sites June</a:t>
            </a:r>
            <a:br>
              <a:rPr lang="en-US" dirty="0" smtClean="0"/>
            </a:br>
            <a:r>
              <a:rPr lang="en-US" dirty="0"/>
              <a:t> </a:t>
            </a:r>
            <a:r>
              <a:rPr lang="en-US" dirty="0" smtClean="0"/>
              <a:t>   Drift:					 	     Diet:</a:t>
            </a:r>
            <a:endParaRPr lang="en-US" dirty="0"/>
          </a:p>
        </p:txBody>
      </p:sp>
      <p:pic>
        <p:nvPicPr>
          <p:cNvPr id="3" name="Picture 2"/>
          <p:cNvPicPr>
            <a:picLocks noChangeAspect="1"/>
          </p:cNvPicPr>
          <p:nvPr/>
        </p:nvPicPr>
        <p:blipFill>
          <a:blip r:embed="rId2"/>
          <a:stretch>
            <a:fillRect/>
          </a:stretch>
        </p:blipFill>
        <p:spPr>
          <a:xfrm>
            <a:off x="723900" y="1585410"/>
            <a:ext cx="6460291" cy="5272590"/>
          </a:xfrm>
          <a:prstGeom prst="rect">
            <a:avLst/>
          </a:prstGeom>
        </p:spPr>
      </p:pic>
      <p:pic>
        <p:nvPicPr>
          <p:cNvPr id="4" name="Picture 3"/>
          <p:cNvPicPr>
            <a:picLocks noChangeAspect="1"/>
          </p:cNvPicPr>
          <p:nvPr/>
        </p:nvPicPr>
        <p:blipFill>
          <a:blip r:embed="rId3"/>
          <a:stretch>
            <a:fillRect/>
          </a:stretch>
        </p:blipFill>
        <p:spPr>
          <a:xfrm>
            <a:off x="7184191" y="1585410"/>
            <a:ext cx="6167337" cy="5167312"/>
          </a:xfrm>
          <a:prstGeom prst="rect">
            <a:avLst/>
          </a:prstGeom>
        </p:spPr>
      </p:pic>
    </p:spTree>
    <p:extLst>
      <p:ext uri="{BB962C8B-B14F-4D97-AF65-F5344CB8AC3E}">
        <p14:creationId xmlns:p14="http://schemas.microsoft.com/office/powerpoint/2010/main" val="137676520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7862" y="118942"/>
            <a:ext cx="10515600" cy="1325563"/>
          </a:xfrm>
        </p:spPr>
        <p:txBody>
          <a:bodyPr/>
          <a:lstStyle/>
          <a:p>
            <a:r>
              <a:rPr lang="en-US" dirty="0" smtClean="0"/>
              <a:t>Emergence Dates and Temperature </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976003797"/>
              </p:ext>
            </p:extLst>
          </p:nvPr>
        </p:nvGraphicFramePr>
        <p:xfrm>
          <a:off x="838200" y="1402034"/>
          <a:ext cx="3944815" cy="4894580"/>
        </p:xfrm>
        <a:graphic>
          <a:graphicData uri="http://schemas.openxmlformats.org/drawingml/2006/table">
            <a:tbl>
              <a:tblPr>
                <a:tableStyleId>{5C22544A-7EE6-4342-B048-85BDC9FD1C3A}</a:tableStyleId>
              </a:tblPr>
              <a:tblGrid>
                <a:gridCol w="2186354"/>
                <a:gridCol w="1758461"/>
              </a:tblGrid>
              <a:tr h="995543">
                <a:tc>
                  <a:txBody>
                    <a:bodyPr/>
                    <a:lstStyle/>
                    <a:p>
                      <a:pPr algn="l" fontAlgn="b"/>
                      <a:r>
                        <a:rPr lang="en-US" sz="2400" b="1" u="none" strike="noStrike" dirty="0">
                          <a:effectLst/>
                        </a:rPr>
                        <a:t>Site</a:t>
                      </a:r>
                      <a:endParaRPr lang="en-US" sz="2400" b="1" i="0" u="none" strike="noStrike" dirty="0">
                        <a:solidFill>
                          <a:srgbClr val="000000"/>
                        </a:solidFill>
                        <a:effectLst/>
                        <a:latin typeface="Calibri" charset="0"/>
                      </a:endParaRPr>
                    </a:p>
                  </a:txBody>
                  <a:tcPr marL="12700" marR="12700" marT="12700" marB="0" anchor="b"/>
                </a:tc>
                <a:tc>
                  <a:txBody>
                    <a:bodyPr/>
                    <a:lstStyle/>
                    <a:p>
                      <a:pPr algn="l" fontAlgn="b"/>
                      <a:r>
                        <a:rPr lang="en-US" sz="2400" b="1" u="none" strike="noStrike" dirty="0">
                          <a:effectLst/>
                        </a:rPr>
                        <a:t>Average Emergence Date</a:t>
                      </a:r>
                      <a:endParaRPr lang="en-US" sz="2400" b="1" i="0" u="none" strike="noStrike" dirty="0">
                        <a:solidFill>
                          <a:srgbClr val="000000"/>
                        </a:solidFill>
                        <a:effectLst/>
                        <a:latin typeface="Calibri" charset="0"/>
                      </a:endParaRPr>
                    </a:p>
                  </a:txBody>
                  <a:tcPr marL="12700" marR="12700" marT="12700" marB="0" anchor="b"/>
                </a:tc>
              </a:tr>
              <a:tr h="339442">
                <a:tc>
                  <a:txBody>
                    <a:bodyPr/>
                    <a:lstStyle/>
                    <a:p>
                      <a:pPr algn="l" fontAlgn="b"/>
                      <a:r>
                        <a:rPr lang="en-US" sz="2400" u="none" strike="noStrike">
                          <a:effectLst/>
                        </a:rPr>
                        <a:t>Coulter</a:t>
                      </a:r>
                      <a:endParaRPr lang="en-US" sz="2400" b="0" i="0" u="none" strike="noStrike">
                        <a:solidFill>
                          <a:srgbClr val="000000"/>
                        </a:solidFill>
                        <a:effectLst/>
                        <a:latin typeface="Calibri" charset="0"/>
                      </a:endParaRPr>
                    </a:p>
                  </a:txBody>
                  <a:tcPr marL="12700" marR="12700" marT="12700" marB="0" anchor="b"/>
                </a:tc>
                <a:tc>
                  <a:txBody>
                    <a:bodyPr/>
                    <a:lstStyle/>
                    <a:p>
                      <a:pPr algn="r" fontAlgn="b"/>
                      <a:r>
                        <a:rPr lang="mr-IN" sz="2400" u="none" strike="noStrike">
                          <a:effectLst/>
                        </a:rPr>
                        <a:t>4/6/15</a:t>
                      </a:r>
                      <a:endParaRPr lang="mr-IN" sz="2400" b="0" i="0" u="none" strike="noStrike">
                        <a:solidFill>
                          <a:srgbClr val="000000"/>
                        </a:solidFill>
                        <a:effectLst/>
                        <a:latin typeface="Calibri" charset="0"/>
                      </a:endParaRPr>
                    </a:p>
                  </a:txBody>
                  <a:tcPr marL="12700" marR="12700" marT="12700" marB="0" anchor="b"/>
                </a:tc>
              </a:tr>
              <a:tr h="339442">
                <a:tc>
                  <a:txBody>
                    <a:bodyPr/>
                    <a:lstStyle/>
                    <a:p>
                      <a:pPr algn="l" fontAlgn="b"/>
                      <a:r>
                        <a:rPr lang="en-US" sz="2400" u="none" strike="noStrike">
                          <a:effectLst/>
                        </a:rPr>
                        <a:t>EF</a:t>
                      </a:r>
                      <a:endParaRPr lang="en-US" sz="2400" b="0" i="0" u="none" strike="noStrike">
                        <a:solidFill>
                          <a:srgbClr val="000000"/>
                        </a:solidFill>
                        <a:effectLst/>
                        <a:latin typeface="Calibri" charset="0"/>
                      </a:endParaRPr>
                    </a:p>
                  </a:txBody>
                  <a:tcPr marL="12700" marR="12700" marT="12700" marB="0" anchor="b"/>
                </a:tc>
                <a:tc>
                  <a:txBody>
                    <a:bodyPr/>
                    <a:lstStyle/>
                    <a:p>
                      <a:pPr algn="r" fontAlgn="b"/>
                      <a:r>
                        <a:rPr lang="mr-IN" sz="2400" u="none" strike="noStrike">
                          <a:effectLst/>
                        </a:rPr>
                        <a:t>4/4/15</a:t>
                      </a:r>
                      <a:endParaRPr lang="mr-IN" sz="2400" b="0" i="0" u="none" strike="noStrike">
                        <a:solidFill>
                          <a:srgbClr val="000000"/>
                        </a:solidFill>
                        <a:effectLst/>
                        <a:latin typeface="Calibri" charset="0"/>
                      </a:endParaRPr>
                    </a:p>
                  </a:txBody>
                  <a:tcPr marL="12700" marR="12700" marT="12700" marB="0" anchor="b"/>
                </a:tc>
              </a:tr>
              <a:tr h="339442">
                <a:tc>
                  <a:txBody>
                    <a:bodyPr/>
                    <a:lstStyle/>
                    <a:p>
                      <a:pPr algn="l" fontAlgn="b"/>
                      <a:r>
                        <a:rPr lang="en-US" sz="2400" u="none" strike="noStrike">
                          <a:effectLst/>
                        </a:rPr>
                        <a:t>Issaquah</a:t>
                      </a:r>
                      <a:endParaRPr lang="en-US" sz="2400" b="0" i="0" u="none" strike="noStrike">
                        <a:solidFill>
                          <a:srgbClr val="000000"/>
                        </a:solidFill>
                        <a:effectLst/>
                        <a:latin typeface="Calibri" charset="0"/>
                      </a:endParaRPr>
                    </a:p>
                  </a:txBody>
                  <a:tcPr marL="12700" marR="12700" marT="12700" marB="0" anchor="b"/>
                </a:tc>
                <a:tc>
                  <a:txBody>
                    <a:bodyPr/>
                    <a:lstStyle/>
                    <a:p>
                      <a:pPr algn="r" fontAlgn="b"/>
                      <a:r>
                        <a:rPr lang="mr-IN" sz="2400" u="none" strike="noStrike" dirty="0">
                          <a:effectLst/>
                        </a:rPr>
                        <a:t>3/20/15</a:t>
                      </a:r>
                      <a:endParaRPr lang="mr-IN" sz="2400" b="0" i="0" u="none" strike="noStrike" dirty="0">
                        <a:solidFill>
                          <a:srgbClr val="000000"/>
                        </a:solidFill>
                        <a:effectLst/>
                        <a:latin typeface="Calibri" charset="0"/>
                      </a:endParaRPr>
                    </a:p>
                  </a:txBody>
                  <a:tcPr marL="12700" marR="12700" marT="12700" marB="0" anchor="b"/>
                </a:tc>
              </a:tr>
              <a:tr h="339442">
                <a:tc>
                  <a:txBody>
                    <a:bodyPr/>
                    <a:lstStyle/>
                    <a:p>
                      <a:pPr algn="l" fontAlgn="b"/>
                      <a:r>
                        <a:rPr lang="en-US" sz="2400" u="none" strike="noStrike">
                          <a:effectLst/>
                        </a:rPr>
                        <a:t>Harris</a:t>
                      </a:r>
                      <a:endParaRPr lang="en-US" sz="2400" b="0" i="0" u="none" strike="noStrike">
                        <a:solidFill>
                          <a:srgbClr val="000000"/>
                        </a:solidFill>
                        <a:effectLst/>
                        <a:latin typeface="Calibri" charset="0"/>
                      </a:endParaRPr>
                    </a:p>
                  </a:txBody>
                  <a:tcPr marL="12700" marR="12700" marT="12700" marB="0" anchor="b"/>
                </a:tc>
                <a:tc>
                  <a:txBody>
                    <a:bodyPr/>
                    <a:lstStyle/>
                    <a:p>
                      <a:pPr algn="r" fontAlgn="b"/>
                      <a:r>
                        <a:rPr lang="mr-IN" sz="2400" u="none" strike="noStrike">
                          <a:effectLst/>
                        </a:rPr>
                        <a:t>4/6/15</a:t>
                      </a:r>
                      <a:endParaRPr lang="mr-IN" sz="2400" b="0" i="0" u="none" strike="noStrike">
                        <a:solidFill>
                          <a:srgbClr val="000000"/>
                        </a:solidFill>
                        <a:effectLst/>
                        <a:latin typeface="Calibri" charset="0"/>
                      </a:endParaRPr>
                    </a:p>
                  </a:txBody>
                  <a:tcPr marL="12700" marR="12700" marT="12700" marB="0" anchor="b"/>
                </a:tc>
              </a:tr>
              <a:tr h="339442">
                <a:tc>
                  <a:txBody>
                    <a:bodyPr/>
                    <a:lstStyle/>
                    <a:p>
                      <a:pPr algn="l" fontAlgn="b"/>
                      <a:r>
                        <a:rPr lang="en-US" sz="2400" u="none" strike="noStrike">
                          <a:effectLst/>
                        </a:rPr>
                        <a:t>Church</a:t>
                      </a:r>
                      <a:endParaRPr lang="en-US" sz="2400" b="0" i="0" u="none" strike="noStrike">
                        <a:solidFill>
                          <a:srgbClr val="000000"/>
                        </a:solidFill>
                        <a:effectLst/>
                        <a:latin typeface="Calibri" charset="0"/>
                      </a:endParaRPr>
                    </a:p>
                  </a:txBody>
                  <a:tcPr marL="12700" marR="12700" marT="12700" marB="0" anchor="b"/>
                </a:tc>
                <a:tc>
                  <a:txBody>
                    <a:bodyPr/>
                    <a:lstStyle/>
                    <a:p>
                      <a:pPr algn="r" fontAlgn="b"/>
                      <a:r>
                        <a:rPr lang="mr-IN" sz="2400" u="none" strike="noStrike" dirty="0">
                          <a:effectLst/>
                        </a:rPr>
                        <a:t>3/18/15</a:t>
                      </a:r>
                      <a:endParaRPr lang="mr-IN" sz="2400" b="0" i="0" u="none" strike="noStrike" dirty="0">
                        <a:solidFill>
                          <a:srgbClr val="000000"/>
                        </a:solidFill>
                        <a:effectLst/>
                        <a:latin typeface="Calibri" charset="0"/>
                      </a:endParaRPr>
                    </a:p>
                  </a:txBody>
                  <a:tcPr marL="12700" marR="12700" marT="12700" marB="0" anchor="b"/>
                </a:tc>
              </a:tr>
              <a:tr h="343532">
                <a:tc>
                  <a:txBody>
                    <a:bodyPr/>
                    <a:lstStyle/>
                    <a:p>
                      <a:pPr algn="l" fontAlgn="b"/>
                      <a:r>
                        <a:rPr lang="en-US" sz="2400" u="none" strike="noStrike">
                          <a:effectLst/>
                        </a:rPr>
                        <a:t>May</a:t>
                      </a:r>
                      <a:endParaRPr lang="en-US" sz="2400" b="0" i="0" u="none" strike="noStrike">
                        <a:solidFill>
                          <a:srgbClr val="000000"/>
                        </a:solidFill>
                        <a:effectLst/>
                        <a:latin typeface="Calibri" charset="0"/>
                      </a:endParaRPr>
                    </a:p>
                  </a:txBody>
                  <a:tcPr marL="12700" marR="12700" marT="12700" marB="0" anchor="b"/>
                </a:tc>
                <a:tc>
                  <a:txBody>
                    <a:bodyPr/>
                    <a:lstStyle/>
                    <a:p>
                      <a:pPr algn="r" fontAlgn="b"/>
                      <a:r>
                        <a:rPr lang="mr-IN" sz="2400" u="none" strike="noStrike">
                          <a:effectLst/>
                        </a:rPr>
                        <a:t>3/28/15</a:t>
                      </a:r>
                      <a:endParaRPr lang="mr-IN" sz="2400" b="0" i="0" u="none" strike="noStrike">
                        <a:solidFill>
                          <a:srgbClr val="000000"/>
                        </a:solidFill>
                        <a:effectLst/>
                        <a:latin typeface="Calibri" charset="0"/>
                      </a:endParaRPr>
                    </a:p>
                  </a:txBody>
                  <a:tcPr marL="12700" marR="12700" marT="12700" marB="0" anchor="b"/>
                </a:tc>
              </a:tr>
              <a:tr h="351934">
                <a:tc>
                  <a:txBody>
                    <a:bodyPr/>
                    <a:lstStyle/>
                    <a:p>
                      <a:pPr algn="l" fontAlgn="b"/>
                      <a:r>
                        <a:rPr lang="en-US" sz="2400" u="none" strike="noStrike" dirty="0">
                          <a:effectLst/>
                        </a:rPr>
                        <a:t>Woodland</a:t>
                      </a:r>
                      <a:endParaRPr lang="en-US" sz="2400" b="0" i="0" u="none" strike="noStrike" dirty="0">
                        <a:solidFill>
                          <a:srgbClr val="000000"/>
                        </a:solidFill>
                        <a:effectLst/>
                        <a:latin typeface="Calibri" charset="0"/>
                      </a:endParaRPr>
                    </a:p>
                  </a:txBody>
                  <a:tcPr marL="12700" marR="12700" marT="12700" marB="0" anchor="b"/>
                </a:tc>
                <a:tc>
                  <a:txBody>
                    <a:bodyPr/>
                    <a:lstStyle/>
                    <a:p>
                      <a:pPr algn="r" fontAlgn="b"/>
                      <a:r>
                        <a:rPr lang="mr-IN" sz="2400" u="none" strike="noStrike">
                          <a:effectLst/>
                        </a:rPr>
                        <a:t>2/28/15</a:t>
                      </a:r>
                      <a:endParaRPr lang="mr-IN" sz="2400" b="0" i="0" u="none" strike="noStrike">
                        <a:solidFill>
                          <a:srgbClr val="000000"/>
                        </a:solidFill>
                        <a:effectLst/>
                        <a:latin typeface="Calibri" charset="0"/>
                      </a:endParaRPr>
                    </a:p>
                  </a:txBody>
                  <a:tcPr marL="12700" marR="12700" marT="12700" marB="0" anchor="b"/>
                </a:tc>
              </a:tr>
              <a:tr h="339442">
                <a:tc>
                  <a:txBody>
                    <a:bodyPr/>
                    <a:lstStyle/>
                    <a:p>
                      <a:pPr algn="l" fontAlgn="b"/>
                      <a:r>
                        <a:rPr lang="en-US" sz="2400" u="none" strike="noStrike">
                          <a:effectLst/>
                        </a:rPr>
                        <a:t>Jenkins</a:t>
                      </a:r>
                      <a:endParaRPr lang="en-US" sz="2400" b="0" i="0" u="none" strike="noStrike">
                        <a:solidFill>
                          <a:srgbClr val="000000"/>
                        </a:solidFill>
                        <a:effectLst/>
                        <a:latin typeface="Calibri" charset="0"/>
                      </a:endParaRPr>
                    </a:p>
                  </a:txBody>
                  <a:tcPr marL="12700" marR="12700" marT="12700" marB="0" anchor="b"/>
                </a:tc>
                <a:tc>
                  <a:txBody>
                    <a:bodyPr/>
                    <a:lstStyle/>
                    <a:p>
                      <a:pPr algn="r" fontAlgn="b"/>
                      <a:r>
                        <a:rPr lang="mr-IN" sz="2400" u="none" strike="noStrike">
                          <a:effectLst/>
                        </a:rPr>
                        <a:t>3/14/15</a:t>
                      </a:r>
                      <a:endParaRPr lang="mr-IN" sz="2400" b="0" i="0" u="none" strike="noStrike">
                        <a:solidFill>
                          <a:srgbClr val="000000"/>
                        </a:solidFill>
                        <a:effectLst/>
                        <a:latin typeface="Calibri" charset="0"/>
                      </a:endParaRPr>
                    </a:p>
                  </a:txBody>
                  <a:tcPr marL="12700" marR="12700" marT="12700" marB="0" anchor="b"/>
                </a:tc>
              </a:tr>
              <a:tr h="333568">
                <a:tc>
                  <a:txBody>
                    <a:bodyPr/>
                    <a:lstStyle/>
                    <a:p>
                      <a:pPr algn="l" fontAlgn="b"/>
                      <a:r>
                        <a:rPr lang="en-US" sz="2400" u="none" strike="noStrike">
                          <a:effectLst/>
                        </a:rPr>
                        <a:t>Longfellow</a:t>
                      </a:r>
                      <a:endParaRPr lang="en-US" sz="2400" b="0" i="0" u="none" strike="noStrike">
                        <a:solidFill>
                          <a:srgbClr val="000000"/>
                        </a:solidFill>
                        <a:effectLst/>
                        <a:latin typeface="Calibri" charset="0"/>
                      </a:endParaRPr>
                    </a:p>
                  </a:txBody>
                  <a:tcPr marL="12700" marR="12700" marT="12700" marB="0" anchor="b"/>
                </a:tc>
                <a:tc>
                  <a:txBody>
                    <a:bodyPr/>
                    <a:lstStyle/>
                    <a:p>
                      <a:pPr algn="r" fontAlgn="b"/>
                      <a:r>
                        <a:rPr lang="mr-IN" sz="2400" u="none" strike="noStrike">
                          <a:effectLst/>
                        </a:rPr>
                        <a:t>3/21/15</a:t>
                      </a:r>
                      <a:endParaRPr lang="mr-IN" sz="2400" b="0" i="0" u="none" strike="noStrike">
                        <a:solidFill>
                          <a:srgbClr val="000000"/>
                        </a:solidFill>
                        <a:effectLst/>
                        <a:latin typeface="Calibri" charset="0"/>
                      </a:endParaRPr>
                    </a:p>
                  </a:txBody>
                  <a:tcPr marL="12700" marR="12700" marT="12700" marB="0" anchor="b"/>
                </a:tc>
              </a:tr>
              <a:tr h="339442">
                <a:tc>
                  <a:txBody>
                    <a:bodyPr/>
                    <a:lstStyle/>
                    <a:p>
                      <a:pPr algn="l" fontAlgn="b"/>
                      <a:r>
                        <a:rPr lang="en-US" sz="2400" u="none" strike="noStrike" dirty="0">
                          <a:effectLst/>
                        </a:rPr>
                        <a:t>Swamp</a:t>
                      </a:r>
                      <a:endParaRPr lang="en-US" sz="2400" b="0" i="0" u="none" strike="noStrike" dirty="0">
                        <a:solidFill>
                          <a:srgbClr val="000000"/>
                        </a:solidFill>
                        <a:effectLst/>
                        <a:latin typeface="Calibri" charset="0"/>
                      </a:endParaRPr>
                    </a:p>
                  </a:txBody>
                  <a:tcPr marL="12700" marR="12700" marT="12700" marB="0" anchor="b"/>
                </a:tc>
                <a:tc>
                  <a:txBody>
                    <a:bodyPr/>
                    <a:lstStyle/>
                    <a:p>
                      <a:pPr algn="r" fontAlgn="b"/>
                      <a:r>
                        <a:rPr lang="mr-IN" sz="2400" u="none" strike="noStrike" dirty="0">
                          <a:effectLst/>
                        </a:rPr>
                        <a:t>3/15/15</a:t>
                      </a:r>
                      <a:endParaRPr lang="mr-IN" sz="2400" b="0" i="0" u="none" strike="noStrike" dirty="0">
                        <a:solidFill>
                          <a:srgbClr val="000000"/>
                        </a:solidFill>
                        <a:effectLst/>
                        <a:latin typeface="Calibri" charset="0"/>
                      </a:endParaRPr>
                    </a:p>
                  </a:txBody>
                  <a:tcPr marL="12700" marR="12700" marT="12700" marB="0" anchor="b"/>
                </a:tc>
              </a:tr>
            </a:tbl>
          </a:graphicData>
        </a:graphic>
      </p:graphicFrame>
      <p:pic>
        <p:nvPicPr>
          <p:cNvPr id="6" name="Picture 5"/>
          <p:cNvPicPr>
            <a:picLocks noChangeAspect="1"/>
          </p:cNvPicPr>
          <p:nvPr/>
        </p:nvPicPr>
        <p:blipFill>
          <a:blip r:embed="rId2"/>
          <a:stretch>
            <a:fillRect/>
          </a:stretch>
        </p:blipFill>
        <p:spPr>
          <a:xfrm>
            <a:off x="4853353" y="1054562"/>
            <a:ext cx="6872263" cy="3879362"/>
          </a:xfrm>
          <a:prstGeom prst="rect">
            <a:avLst/>
          </a:prstGeom>
        </p:spPr>
      </p:pic>
    </p:spTree>
    <p:extLst>
      <p:ext uri="{BB962C8B-B14F-4D97-AF65-F5344CB8AC3E}">
        <p14:creationId xmlns:p14="http://schemas.microsoft.com/office/powerpoint/2010/main" val="21396118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819520" y="5834791"/>
            <a:ext cx="4969566" cy="523220"/>
          </a:xfrm>
          <a:prstGeom prst="rect">
            <a:avLst/>
          </a:prstGeom>
          <a:noFill/>
        </p:spPr>
        <p:txBody>
          <a:bodyPr wrap="square" rtlCol="0">
            <a:spAutoFit/>
          </a:bodyPr>
          <a:lstStyle/>
          <a:p>
            <a:r>
              <a:rPr lang="en-US" sz="2800" dirty="0" smtClean="0"/>
              <a:t>N=10, except May creek (n=3</a:t>
            </a:r>
            <a:r>
              <a:rPr lang="en-US" sz="2800" smtClean="0"/>
              <a:t>), </a:t>
            </a:r>
            <a:endParaRPr lang="en-US" sz="2800" dirty="0"/>
          </a:p>
        </p:txBody>
      </p:sp>
      <p:pic>
        <p:nvPicPr>
          <p:cNvPr id="3" name="Picture 2"/>
          <p:cNvPicPr>
            <a:picLocks noChangeAspect="1"/>
          </p:cNvPicPr>
          <p:nvPr/>
        </p:nvPicPr>
        <p:blipFill>
          <a:blip r:embed="rId2"/>
          <a:stretch>
            <a:fillRect/>
          </a:stretch>
        </p:blipFill>
        <p:spPr>
          <a:xfrm>
            <a:off x="819520" y="914235"/>
            <a:ext cx="10311229" cy="4920556"/>
          </a:xfrm>
          <a:prstGeom prst="rect">
            <a:avLst/>
          </a:prstGeom>
        </p:spPr>
      </p:pic>
      <p:sp>
        <p:nvSpPr>
          <p:cNvPr id="6" name="TextBox 5"/>
          <p:cNvSpPr txBox="1"/>
          <p:nvPr/>
        </p:nvSpPr>
        <p:spPr>
          <a:xfrm>
            <a:off x="1060726" y="637584"/>
            <a:ext cx="6403356" cy="523220"/>
          </a:xfrm>
          <a:prstGeom prst="rect">
            <a:avLst/>
          </a:prstGeom>
          <a:noFill/>
        </p:spPr>
        <p:txBody>
          <a:bodyPr wrap="none" rtlCol="0">
            <a:spAutoFit/>
          </a:bodyPr>
          <a:lstStyle/>
          <a:p>
            <a:r>
              <a:rPr lang="en-US" sz="2800" dirty="0" smtClean="0"/>
              <a:t>Consumption Rate for fish sampled in June</a:t>
            </a:r>
            <a:endParaRPr lang="en-US" sz="2800" dirty="0"/>
          </a:p>
        </p:txBody>
      </p:sp>
      <p:pic>
        <p:nvPicPr>
          <p:cNvPr id="8" name="Picture 7"/>
          <p:cNvPicPr>
            <a:picLocks noChangeAspect="1"/>
          </p:cNvPicPr>
          <p:nvPr/>
        </p:nvPicPr>
        <p:blipFill>
          <a:blip r:embed="rId3"/>
          <a:stretch>
            <a:fillRect/>
          </a:stretch>
        </p:blipFill>
        <p:spPr>
          <a:xfrm>
            <a:off x="-1201776" y="8146487"/>
            <a:ext cx="13320624" cy="5771021"/>
          </a:xfrm>
          <a:prstGeom prst="rect">
            <a:avLst/>
          </a:prstGeom>
        </p:spPr>
      </p:pic>
    </p:spTree>
    <p:extLst>
      <p:ext uri="{BB962C8B-B14F-4D97-AF65-F5344CB8AC3E}">
        <p14:creationId xmlns:p14="http://schemas.microsoft.com/office/powerpoint/2010/main" val="27622857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1298225" y="1717485"/>
            <a:ext cx="5636925" cy="4649620"/>
          </a:xfrm>
          <a:prstGeom prst="rect">
            <a:avLst/>
          </a:prstGeom>
        </p:spPr>
      </p:pic>
      <p:sp>
        <p:nvSpPr>
          <p:cNvPr id="2" name="Title 1"/>
          <p:cNvSpPr>
            <a:spLocks noGrp="1"/>
          </p:cNvSpPr>
          <p:nvPr>
            <p:ph type="title"/>
          </p:nvPr>
        </p:nvSpPr>
        <p:spPr>
          <a:xfrm>
            <a:off x="0" y="0"/>
            <a:ext cx="10515600" cy="1325563"/>
          </a:xfrm>
        </p:spPr>
        <p:txBody>
          <a:bodyPr/>
          <a:lstStyle/>
          <a:p>
            <a:r>
              <a:rPr lang="en-US" dirty="0" smtClean="0"/>
              <a:t>Drift Proportions </a:t>
            </a:r>
            <a:endParaRPr lang="en-US" dirty="0"/>
          </a:p>
        </p:txBody>
      </p:sp>
      <p:sp>
        <p:nvSpPr>
          <p:cNvPr id="6" name="TextBox 5"/>
          <p:cNvSpPr txBox="1"/>
          <p:nvPr/>
        </p:nvSpPr>
        <p:spPr>
          <a:xfrm>
            <a:off x="2207623" y="1069347"/>
            <a:ext cx="8307977" cy="646331"/>
          </a:xfrm>
          <a:prstGeom prst="rect">
            <a:avLst/>
          </a:prstGeom>
          <a:noFill/>
        </p:spPr>
        <p:txBody>
          <a:bodyPr wrap="square" rtlCol="0">
            <a:spAutoFit/>
          </a:bodyPr>
          <a:lstStyle/>
          <a:p>
            <a:r>
              <a:rPr lang="en-US" sz="3600" dirty="0" smtClean="0"/>
              <a:t>August			    September</a:t>
            </a:r>
            <a:endParaRPr lang="en-US" sz="3600" dirty="0"/>
          </a:p>
        </p:txBody>
      </p:sp>
      <p:pic>
        <p:nvPicPr>
          <p:cNvPr id="3" name="Picture 2"/>
          <p:cNvPicPr>
            <a:picLocks noChangeAspect="1"/>
          </p:cNvPicPr>
          <p:nvPr/>
        </p:nvPicPr>
        <p:blipFill>
          <a:blip r:embed="rId3"/>
          <a:stretch>
            <a:fillRect/>
          </a:stretch>
        </p:blipFill>
        <p:spPr>
          <a:xfrm>
            <a:off x="5506001" y="1832512"/>
            <a:ext cx="5408597" cy="4461283"/>
          </a:xfrm>
          <a:prstGeom prst="rect">
            <a:avLst/>
          </a:prstGeom>
        </p:spPr>
      </p:pic>
    </p:spTree>
    <p:extLst>
      <p:ext uri="{BB962C8B-B14F-4D97-AF65-F5344CB8AC3E}">
        <p14:creationId xmlns:p14="http://schemas.microsoft.com/office/powerpoint/2010/main" val="99548639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60726" y="6116886"/>
            <a:ext cx="7911548" cy="461665"/>
          </a:xfrm>
          <a:prstGeom prst="rect">
            <a:avLst/>
          </a:prstGeom>
          <a:noFill/>
        </p:spPr>
        <p:txBody>
          <a:bodyPr wrap="square" rtlCol="0">
            <a:spAutoFit/>
          </a:bodyPr>
          <a:lstStyle/>
          <a:p>
            <a:r>
              <a:rPr lang="en-US" sz="2400" dirty="0" smtClean="0"/>
              <a:t>N=6 for each site</a:t>
            </a:r>
            <a:endParaRPr lang="en-US" sz="2400" dirty="0"/>
          </a:p>
        </p:txBody>
      </p:sp>
      <p:pic>
        <p:nvPicPr>
          <p:cNvPr id="2" name="Picture 1"/>
          <p:cNvPicPr>
            <a:picLocks noChangeAspect="1"/>
          </p:cNvPicPr>
          <p:nvPr/>
        </p:nvPicPr>
        <p:blipFill>
          <a:blip r:embed="rId3"/>
          <a:stretch>
            <a:fillRect/>
          </a:stretch>
        </p:blipFill>
        <p:spPr>
          <a:xfrm>
            <a:off x="571500" y="776083"/>
            <a:ext cx="10096500" cy="5340803"/>
          </a:xfrm>
          <a:prstGeom prst="rect">
            <a:avLst/>
          </a:prstGeom>
        </p:spPr>
      </p:pic>
      <p:sp>
        <p:nvSpPr>
          <p:cNvPr id="3" name="TextBox 2"/>
          <p:cNvSpPr txBox="1"/>
          <p:nvPr/>
        </p:nvSpPr>
        <p:spPr>
          <a:xfrm>
            <a:off x="1060726" y="637584"/>
            <a:ext cx="7337714" cy="523220"/>
          </a:xfrm>
          <a:prstGeom prst="rect">
            <a:avLst/>
          </a:prstGeom>
          <a:noFill/>
        </p:spPr>
        <p:txBody>
          <a:bodyPr wrap="none" rtlCol="0">
            <a:spAutoFit/>
          </a:bodyPr>
          <a:lstStyle/>
          <a:p>
            <a:r>
              <a:rPr lang="en-US" sz="2800" dirty="0" smtClean="0"/>
              <a:t>Consumption Rate for </a:t>
            </a:r>
            <a:r>
              <a:rPr lang="en-US" sz="2800" smtClean="0"/>
              <a:t>fish sampled in September</a:t>
            </a:r>
            <a:endParaRPr lang="en-US" sz="2800"/>
          </a:p>
        </p:txBody>
      </p:sp>
      <p:pic>
        <p:nvPicPr>
          <p:cNvPr id="6" name="Picture 5"/>
          <p:cNvPicPr>
            <a:picLocks noChangeAspect="1"/>
          </p:cNvPicPr>
          <p:nvPr/>
        </p:nvPicPr>
        <p:blipFill>
          <a:blip r:embed="rId4"/>
          <a:stretch>
            <a:fillRect/>
          </a:stretch>
        </p:blipFill>
        <p:spPr>
          <a:xfrm>
            <a:off x="87192" y="5150891"/>
            <a:ext cx="8311248" cy="6902103"/>
          </a:xfrm>
          <a:prstGeom prst="rect">
            <a:avLst/>
          </a:prstGeom>
        </p:spPr>
      </p:pic>
    </p:spTree>
    <p:extLst>
      <p:ext uri="{BB962C8B-B14F-4D97-AF65-F5344CB8AC3E}">
        <p14:creationId xmlns:p14="http://schemas.microsoft.com/office/powerpoint/2010/main" val="481332567"/>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1|0.6"/>
</p:tagLst>
</file>

<file path=ppt/tags/tag2.xml><?xml version="1.0" encoding="utf-8"?>
<p:tagLst xmlns:a="http://schemas.openxmlformats.org/drawingml/2006/main" xmlns:r="http://schemas.openxmlformats.org/officeDocument/2006/relationships" xmlns:p="http://schemas.openxmlformats.org/presentationml/2006/main">
  <p:tag name="TIMING" val="|38.8"/>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7566</TotalTime>
  <Words>832</Words>
  <Application>Microsoft Macintosh PowerPoint</Application>
  <PresentationFormat>Widescreen</PresentationFormat>
  <Paragraphs>114</Paragraphs>
  <Slides>13</Slides>
  <Notes>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Arial</vt:lpstr>
      <vt:lpstr>Calibri</vt:lpstr>
      <vt:lpstr>Calibri Light</vt:lpstr>
      <vt:lpstr>Mangal</vt:lpstr>
      <vt:lpstr>Office Theme</vt:lpstr>
      <vt:lpstr>National Water-Quality Assessment Program</vt:lpstr>
      <vt:lpstr>Key Fish Health Questions  </vt:lpstr>
      <vt:lpstr>Two levels of assessment:</vt:lpstr>
      <vt:lpstr>1) Resource availability and growth (Bioenergetics) Putting observed growth in the context of near-term conditions  </vt:lpstr>
      <vt:lpstr>Drift/Diet Proportion- 10 sites June     Drift:            Diet:</vt:lpstr>
      <vt:lpstr>Emergence Dates and Temperature </vt:lpstr>
      <vt:lpstr>PowerPoint Presentation</vt:lpstr>
      <vt:lpstr>Drift Proportions </vt:lpstr>
      <vt:lpstr>PowerPoint Presentation</vt:lpstr>
      <vt:lpstr>Drift Densities</vt:lpstr>
      <vt:lpstr>Drift vs Cmax</vt:lpstr>
      <vt:lpstr>Fish Counts June</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Andrew R. Spanjer</dc:creator>
  <cp:lastModifiedBy>Andrew R. Spanjer</cp:lastModifiedBy>
  <cp:revision>33</cp:revision>
  <dcterms:created xsi:type="dcterms:W3CDTF">2016-10-05T18:53:47Z</dcterms:created>
  <dcterms:modified xsi:type="dcterms:W3CDTF">2016-12-01T01:28:51Z</dcterms:modified>
</cp:coreProperties>
</file>